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66" r:id="rId2"/>
    <p:sldId id="338" r:id="rId3"/>
    <p:sldId id="349" r:id="rId4"/>
    <p:sldId id="333" r:id="rId5"/>
    <p:sldId id="329" r:id="rId6"/>
    <p:sldId id="350" r:id="rId7"/>
    <p:sldId id="330" r:id="rId8"/>
    <p:sldId id="351" r:id="rId9"/>
    <p:sldId id="352" r:id="rId10"/>
    <p:sldId id="332" r:id="rId11"/>
    <p:sldId id="326" r:id="rId12"/>
    <p:sldId id="353" r:id="rId13"/>
    <p:sldId id="336" r:id="rId14"/>
    <p:sldId id="355" r:id="rId15"/>
    <p:sldId id="356" r:id="rId16"/>
    <p:sldId id="354" r:id="rId17"/>
    <p:sldId id="341" r:id="rId18"/>
    <p:sldId id="304" r:id="rId19"/>
    <p:sldId id="334" r:id="rId20"/>
    <p:sldId id="325" r:id="rId21"/>
  </p:sldIdLst>
  <p:sldSz cx="18288000" cy="10287000"/>
  <p:notesSz cx="6858000" cy="9144000"/>
  <p:embeddedFontLst>
    <p:embeddedFont>
      <p:font typeface="Montserrat" pitchFamily="2" charset="77"/>
      <p:regular r:id="rId23"/>
      <p:bold r:id="rId24"/>
      <p:italic r:id="rId25"/>
      <p:boldItalic r:id="rId26"/>
    </p:embeddedFont>
    <p:embeddedFont>
      <p:font typeface="Montserrat Classic" pitchFamily="2" charset="77"/>
      <p:regular r:id="rId27"/>
    </p:embeddedFont>
    <p:embeddedFont>
      <p:font typeface="Montserrat Classic Bold" pitchFamily="2" charset="77"/>
      <p:regular r:id="rId28"/>
      <p:bold r:id="rId29"/>
    </p:embeddedFont>
    <p:embeddedFont>
      <p:font typeface="Montserrat Light" panose="00000400000000000000" pitchFamily="2" charset="77"/>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E2F4"/>
    <a:srgbClr val="0144BF"/>
    <a:srgbClr val="073E57"/>
    <a:srgbClr val="0007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74110" autoAdjust="0"/>
  </p:normalViewPr>
  <p:slideViewPr>
    <p:cSldViewPr>
      <p:cViewPr>
        <p:scale>
          <a:sx n="58" d="100"/>
          <a:sy n="58" d="100"/>
        </p:scale>
        <p:origin x="856"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betsymansfield/Desktop/FSU/Postdoc%20Papers/Restoration%20Success/ReviewCalculat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etsymansfield/Desktop/FSU/Postdoc%20Papers/Restoration%20Success/ReviewCalculatio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Sheet2!$D$4:$D$13</c:f>
              <c:strCache>
                <c:ptCount val="10"/>
                <c:pt idx="0">
                  <c:v>Recover Ecosystem Services</c:v>
                </c:pt>
                <c:pt idx="1">
                  <c:v>Increase Oyster Population</c:v>
                </c:pt>
                <c:pt idx="2">
                  <c:v>Habitat Enhancement</c:v>
                </c:pt>
                <c:pt idx="3">
                  <c:v>Habitat Creation</c:v>
                </c:pt>
                <c:pt idx="4">
                  <c:v>Alternative Species Habitat Creation</c:v>
                </c:pt>
                <c:pt idx="5">
                  <c:v>Community Engagement</c:v>
                </c:pt>
                <c:pt idx="6">
                  <c:v>Research</c:v>
                </c:pt>
                <c:pt idx="7">
                  <c:v>Alternative Species Habitat Enhancement</c:v>
                </c:pt>
                <c:pt idx="8">
                  <c:v>Biodiversity Enhancement</c:v>
                </c:pt>
                <c:pt idx="9">
                  <c:v>Increase Reef Resilience</c:v>
                </c:pt>
              </c:strCache>
            </c:strRef>
          </c:cat>
          <c:val>
            <c:numRef>
              <c:f>Sheet2!$E$4:$E$13</c:f>
              <c:numCache>
                <c:formatCode>General</c:formatCode>
                <c:ptCount val="10"/>
                <c:pt idx="0">
                  <c:v>21</c:v>
                </c:pt>
                <c:pt idx="1">
                  <c:v>17</c:v>
                </c:pt>
                <c:pt idx="2">
                  <c:v>15</c:v>
                </c:pt>
                <c:pt idx="3">
                  <c:v>14</c:v>
                </c:pt>
                <c:pt idx="4">
                  <c:v>7</c:v>
                </c:pt>
                <c:pt idx="5">
                  <c:v>4</c:v>
                </c:pt>
                <c:pt idx="6">
                  <c:v>4</c:v>
                </c:pt>
                <c:pt idx="7">
                  <c:v>2</c:v>
                </c:pt>
                <c:pt idx="8">
                  <c:v>2</c:v>
                </c:pt>
                <c:pt idx="9">
                  <c:v>1</c:v>
                </c:pt>
              </c:numCache>
            </c:numRef>
          </c:val>
          <c:extLst>
            <c:ext xmlns:c16="http://schemas.microsoft.com/office/drawing/2014/chart" uri="{C3380CC4-5D6E-409C-BE32-E72D297353CC}">
              <c16:uniqueId val="{00000000-9BFC-2947-9242-1977ED9A5A49}"/>
            </c:ext>
          </c:extLst>
        </c:ser>
        <c:dLbls>
          <c:showLegendKey val="0"/>
          <c:showVal val="0"/>
          <c:showCatName val="0"/>
          <c:showSerName val="0"/>
          <c:showPercent val="0"/>
          <c:showBubbleSize val="0"/>
        </c:dLbls>
        <c:gapWidth val="92"/>
        <c:overlap val="-31"/>
        <c:axId val="42898191"/>
        <c:axId val="42899903"/>
      </c:barChart>
      <c:catAx>
        <c:axId val="42898191"/>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0" spcFirstLastPara="1" vertOverflow="ellipsis"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2899903"/>
        <c:crosses val="autoZero"/>
        <c:auto val="1"/>
        <c:lblAlgn val="ctr"/>
        <c:lblOffset val="100"/>
        <c:noMultiLvlLbl val="0"/>
      </c:catAx>
      <c:valAx>
        <c:axId val="42899903"/>
        <c:scaling>
          <c:orientation val="minMax"/>
          <c:max val="2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2898191"/>
        <c:crosses val="autoZero"/>
        <c:crossBetween val="between"/>
        <c:majorUnit val="2"/>
      </c:valAx>
      <c:spPr>
        <a:solidFill>
          <a:schemeClr val="bg1"/>
        </a:solid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lumMod val="75000"/>
              </a:schemeClr>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1-E862-6143-B488-1745538F16B4}"/>
              </c:ext>
            </c:extLst>
          </c:dPt>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3-E862-6143-B488-1745538F16B4}"/>
              </c:ext>
            </c:extLst>
          </c:dPt>
          <c:dPt>
            <c:idx val="2"/>
            <c:invertIfNegative val="0"/>
            <c:bubble3D val="0"/>
            <c:spPr>
              <a:solidFill>
                <a:schemeClr val="accent4">
                  <a:lumMod val="75000"/>
                </a:schemeClr>
              </a:solidFill>
              <a:ln>
                <a:noFill/>
              </a:ln>
              <a:effectLst/>
            </c:spPr>
            <c:extLst>
              <c:ext xmlns:c16="http://schemas.microsoft.com/office/drawing/2014/chart" uri="{C3380CC4-5D6E-409C-BE32-E72D297353CC}">
                <c16:uniqueId val="{00000005-E862-6143-B488-1745538F16B4}"/>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7-E862-6143-B488-1745538F16B4}"/>
              </c:ext>
            </c:extLst>
          </c:dPt>
          <c:dPt>
            <c:idx val="4"/>
            <c:invertIfNegative val="0"/>
            <c:bubble3D val="0"/>
            <c:spPr>
              <a:solidFill>
                <a:schemeClr val="accent4">
                  <a:lumMod val="75000"/>
                </a:schemeClr>
              </a:solidFill>
              <a:ln>
                <a:noFill/>
              </a:ln>
              <a:effectLst/>
            </c:spPr>
            <c:extLst>
              <c:ext xmlns:c16="http://schemas.microsoft.com/office/drawing/2014/chart" uri="{C3380CC4-5D6E-409C-BE32-E72D297353CC}">
                <c16:uniqueId val="{00000009-E862-6143-B488-1745538F16B4}"/>
              </c:ext>
            </c:extLst>
          </c:dPt>
          <c:dPt>
            <c:idx val="5"/>
            <c:invertIfNegative val="0"/>
            <c:bubble3D val="0"/>
            <c:spPr>
              <a:solidFill>
                <a:schemeClr val="accent4">
                  <a:lumMod val="75000"/>
                </a:schemeClr>
              </a:solidFill>
              <a:ln>
                <a:noFill/>
              </a:ln>
              <a:effectLst/>
            </c:spPr>
            <c:extLst>
              <c:ext xmlns:c16="http://schemas.microsoft.com/office/drawing/2014/chart" uri="{C3380CC4-5D6E-409C-BE32-E72D297353CC}">
                <c16:uniqueId val="{0000000B-E862-6143-B488-1745538F16B4}"/>
              </c:ext>
            </c:extLst>
          </c:dPt>
          <c:dPt>
            <c:idx val="6"/>
            <c:invertIfNegative val="0"/>
            <c:bubble3D val="0"/>
            <c:spPr>
              <a:solidFill>
                <a:schemeClr val="accent4">
                  <a:lumMod val="75000"/>
                </a:schemeClr>
              </a:solidFill>
              <a:ln>
                <a:noFill/>
              </a:ln>
              <a:effectLst/>
            </c:spPr>
            <c:extLst>
              <c:ext xmlns:c16="http://schemas.microsoft.com/office/drawing/2014/chart" uri="{C3380CC4-5D6E-409C-BE32-E72D297353CC}">
                <c16:uniqueId val="{0000000D-E862-6143-B488-1745538F16B4}"/>
              </c:ext>
            </c:extLst>
          </c:dPt>
          <c:dPt>
            <c:idx val="7"/>
            <c:invertIfNegative val="0"/>
            <c:bubble3D val="0"/>
            <c:spPr>
              <a:solidFill>
                <a:schemeClr val="accent4">
                  <a:lumMod val="75000"/>
                </a:schemeClr>
              </a:solidFill>
              <a:ln>
                <a:noFill/>
              </a:ln>
              <a:effectLst/>
            </c:spPr>
            <c:extLst>
              <c:ext xmlns:c16="http://schemas.microsoft.com/office/drawing/2014/chart" uri="{C3380CC4-5D6E-409C-BE32-E72D297353CC}">
                <c16:uniqueId val="{0000000F-E862-6143-B488-1745538F16B4}"/>
              </c:ext>
            </c:extLst>
          </c:dPt>
          <c:cat>
            <c:strRef>
              <c:f>Sheet1!$AF$5:$AF$12</c:f>
              <c:strCache>
                <c:ptCount val="8"/>
                <c:pt idx="0">
                  <c:v>Oyster population demographics</c:v>
                </c:pt>
                <c:pt idx="1">
                  <c:v>Water quality</c:v>
                </c:pt>
                <c:pt idx="2">
                  <c:v>Reef dimensions</c:v>
                </c:pt>
                <c:pt idx="3">
                  <c:v>Non-oyster species reef utilization</c:v>
                </c:pt>
                <c:pt idx="4">
                  <c:v>Oyster size distributions</c:v>
                </c:pt>
                <c:pt idx="5">
                  <c:v>Related habitat response</c:v>
                </c:pt>
                <c:pt idx="6">
                  <c:v>Restored oyster habitat (unspecified) </c:v>
                </c:pt>
                <c:pt idx="7">
                  <c:v>Shell budget</c:v>
                </c:pt>
              </c:strCache>
            </c:strRef>
          </c:cat>
          <c:val>
            <c:numRef>
              <c:f>Sheet1!$AG$5:$AG$12</c:f>
              <c:numCache>
                <c:formatCode>General</c:formatCode>
                <c:ptCount val="8"/>
                <c:pt idx="0">
                  <c:v>0.55882352941176472</c:v>
                </c:pt>
                <c:pt idx="1">
                  <c:v>0.44117647058823528</c:v>
                </c:pt>
                <c:pt idx="2">
                  <c:v>0.38235294117647056</c:v>
                </c:pt>
                <c:pt idx="3">
                  <c:v>0.3235294117647059</c:v>
                </c:pt>
                <c:pt idx="4">
                  <c:v>0.23529411764705882</c:v>
                </c:pt>
                <c:pt idx="5">
                  <c:v>0.11764705882352941</c:v>
                </c:pt>
                <c:pt idx="6">
                  <c:v>2.9411764705882353E-2</c:v>
                </c:pt>
                <c:pt idx="7">
                  <c:v>2.9411764705882353E-2</c:v>
                </c:pt>
              </c:numCache>
            </c:numRef>
          </c:val>
          <c:extLst>
            <c:ext xmlns:c16="http://schemas.microsoft.com/office/drawing/2014/chart" uri="{C3380CC4-5D6E-409C-BE32-E72D297353CC}">
              <c16:uniqueId val="{00000010-E862-6143-B488-1745538F16B4}"/>
            </c:ext>
          </c:extLst>
        </c:ser>
        <c:dLbls>
          <c:showLegendKey val="0"/>
          <c:showVal val="0"/>
          <c:showCatName val="0"/>
          <c:showSerName val="0"/>
          <c:showPercent val="0"/>
          <c:showBubbleSize val="0"/>
        </c:dLbls>
        <c:gapWidth val="219"/>
        <c:overlap val="-27"/>
        <c:axId val="861811247"/>
        <c:axId val="861812959"/>
      </c:barChart>
      <c:catAx>
        <c:axId val="861811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61812959"/>
        <c:crosses val="autoZero"/>
        <c:auto val="1"/>
        <c:lblAlgn val="ctr"/>
        <c:lblOffset val="100"/>
        <c:noMultiLvlLbl val="0"/>
      </c:catAx>
      <c:valAx>
        <c:axId val="861812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61811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C73A6-956D-1F41-8577-A98827DCC8C1}" type="datetimeFigureOut">
              <a:rPr lang="en-US" smtClean="0"/>
              <a:t>2/23/26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01B6F-63E2-8D4E-B7EE-4E4CDC238565}" type="slidenum">
              <a:rPr lang="en-US" smtClean="0"/>
              <a:t>‹#›</a:t>
            </a:fld>
            <a:endParaRPr lang="en-US"/>
          </a:p>
        </p:txBody>
      </p:sp>
    </p:spTree>
    <p:extLst>
      <p:ext uri="{BB962C8B-B14F-4D97-AF65-F5344CB8AC3E}">
        <p14:creationId xmlns:p14="http://schemas.microsoft.com/office/powerpoint/2010/main" val="2112004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7" dirty="0">
                <a:solidFill>
                  <a:srgbClr val="F8FBFD"/>
                </a:solidFill>
                <a:latin typeface="Montserrat Classic Bold"/>
              </a:rPr>
              <a:t>Goal mismatch can lead to unmet expectations</a:t>
            </a:r>
          </a:p>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2</a:t>
            </a:fld>
            <a:endParaRPr lang="en-US"/>
          </a:p>
        </p:txBody>
      </p:sp>
    </p:spTree>
    <p:extLst>
      <p:ext uri="{BB962C8B-B14F-4D97-AF65-F5344CB8AC3E}">
        <p14:creationId xmlns:p14="http://schemas.microsoft.com/office/powerpoint/2010/main" val="2664171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11</a:t>
            </a:fld>
            <a:endParaRPr lang="en-US"/>
          </a:p>
        </p:txBody>
      </p:sp>
    </p:spTree>
    <p:extLst>
      <p:ext uri="{BB962C8B-B14F-4D97-AF65-F5344CB8AC3E}">
        <p14:creationId xmlns:p14="http://schemas.microsoft.com/office/powerpoint/2010/main" val="933920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F7CF-5391-E70D-B1A7-DDA722334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91950-F6BC-6C54-40AE-CA697494F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7E4B7-DCBF-3B43-58BE-691EBA6DEF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5DB6B-9845-5858-BBAD-52964D85EFB9}"/>
              </a:ext>
            </a:extLst>
          </p:cNvPr>
          <p:cNvSpPr>
            <a:spLocks noGrp="1"/>
          </p:cNvSpPr>
          <p:nvPr>
            <p:ph type="sldNum" sz="quarter" idx="5"/>
          </p:nvPr>
        </p:nvSpPr>
        <p:spPr/>
        <p:txBody>
          <a:bodyPr/>
          <a:lstStyle/>
          <a:p>
            <a:fld id="{4A501B6F-63E2-8D4E-B7EE-4E4CDC238565}" type="slidenum">
              <a:rPr lang="en-US" smtClean="0"/>
              <a:t>12</a:t>
            </a:fld>
            <a:endParaRPr lang="en-US"/>
          </a:p>
        </p:txBody>
      </p:sp>
    </p:spTree>
    <p:extLst>
      <p:ext uri="{BB962C8B-B14F-4D97-AF65-F5344CB8AC3E}">
        <p14:creationId xmlns:p14="http://schemas.microsoft.com/office/powerpoint/2010/main" val="105157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9EB7-DBE4-7BA3-B916-A2A5FF8C7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84FC0-872B-3284-24F4-5288C5FD8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914DE-15BD-0BFA-9141-6A01088912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1B9701-64A9-EC0F-5C6E-82E6E2C422C1}"/>
              </a:ext>
            </a:extLst>
          </p:cNvPr>
          <p:cNvSpPr>
            <a:spLocks noGrp="1"/>
          </p:cNvSpPr>
          <p:nvPr>
            <p:ph type="sldNum" sz="quarter" idx="5"/>
          </p:nvPr>
        </p:nvSpPr>
        <p:spPr/>
        <p:txBody>
          <a:bodyPr/>
          <a:lstStyle/>
          <a:p>
            <a:fld id="{4A501B6F-63E2-8D4E-B7EE-4E4CDC238565}" type="slidenum">
              <a:rPr lang="en-US" smtClean="0"/>
              <a:t>14</a:t>
            </a:fld>
            <a:endParaRPr lang="en-US"/>
          </a:p>
        </p:txBody>
      </p:sp>
    </p:spTree>
    <p:extLst>
      <p:ext uri="{BB962C8B-B14F-4D97-AF65-F5344CB8AC3E}">
        <p14:creationId xmlns:p14="http://schemas.microsoft.com/office/powerpoint/2010/main" val="327497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50F3-BAAA-1956-AAC2-71A41249D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2F1E9-3060-872B-6C26-CE653C23F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E4F96-3041-1378-AD08-11A1BBC637E9}"/>
              </a:ext>
            </a:extLst>
          </p:cNvPr>
          <p:cNvSpPr>
            <a:spLocks noGrp="1"/>
          </p:cNvSpPr>
          <p:nvPr>
            <p:ph type="body" idx="1"/>
          </p:nvPr>
        </p:nvSpPr>
        <p:spPr/>
        <p:txBody>
          <a:bodyPr/>
          <a:lstStyle/>
          <a:p>
            <a:r>
              <a:rPr lang="en-US" dirty="0"/>
              <a:t>* Make clear these are derived and defined from the interviews </a:t>
            </a:r>
          </a:p>
        </p:txBody>
      </p:sp>
      <p:sp>
        <p:nvSpPr>
          <p:cNvPr id="4" name="Slide Number Placeholder 3">
            <a:extLst>
              <a:ext uri="{FF2B5EF4-FFF2-40B4-BE49-F238E27FC236}">
                <a16:creationId xmlns:a16="http://schemas.microsoft.com/office/drawing/2014/main" id="{F5B1DFBC-00EA-5DD0-9F79-584CE4CF3F0C}"/>
              </a:ext>
            </a:extLst>
          </p:cNvPr>
          <p:cNvSpPr>
            <a:spLocks noGrp="1"/>
          </p:cNvSpPr>
          <p:nvPr>
            <p:ph type="sldNum" sz="quarter" idx="5"/>
          </p:nvPr>
        </p:nvSpPr>
        <p:spPr/>
        <p:txBody>
          <a:bodyPr/>
          <a:lstStyle/>
          <a:p>
            <a:fld id="{4A501B6F-63E2-8D4E-B7EE-4E4CDC238565}" type="slidenum">
              <a:rPr lang="en-US" smtClean="0"/>
              <a:t>15</a:t>
            </a:fld>
            <a:endParaRPr lang="en-US"/>
          </a:p>
        </p:txBody>
      </p:sp>
    </p:spTree>
    <p:extLst>
      <p:ext uri="{BB962C8B-B14F-4D97-AF65-F5344CB8AC3E}">
        <p14:creationId xmlns:p14="http://schemas.microsoft.com/office/powerpoint/2010/main" val="69080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16</a:t>
            </a:fld>
            <a:endParaRPr lang="en-US"/>
          </a:p>
        </p:txBody>
      </p:sp>
    </p:spTree>
    <p:extLst>
      <p:ext uri="{BB962C8B-B14F-4D97-AF65-F5344CB8AC3E}">
        <p14:creationId xmlns:p14="http://schemas.microsoft.com/office/powerpoint/2010/main" val="4239338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Sometimes stakeholder wants and money wants won’t align – different restoration goals may need different funding sources to meet the different ecological versus social need of a system </a:t>
            </a:r>
          </a:p>
          <a:p>
            <a:pPr marL="171450" indent="-171450">
              <a:buFontTx/>
              <a:buChar char="-"/>
            </a:pPr>
            <a:r>
              <a:rPr lang="en-US" dirty="0"/>
              <a:t>Lot of managing bodies want to bring back ecosystem function, but they don’t measure for it – Partnership needs to encourage monitoring folks to actually monitor for these to really understand if restoration is working or not and how </a:t>
            </a:r>
          </a:p>
        </p:txBody>
      </p:sp>
      <p:sp>
        <p:nvSpPr>
          <p:cNvPr id="4" name="Slide Number Placeholder 3"/>
          <p:cNvSpPr>
            <a:spLocks noGrp="1"/>
          </p:cNvSpPr>
          <p:nvPr>
            <p:ph type="sldNum" sz="quarter" idx="5"/>
          </p:nvPr>
        </p:nvSpPr>
        <p:spPr/>
        <p:txBody>
          <a:bodyPr/>
          <a:lstStyle/>
          <a:p>
            <a:fld id="{4A501B6F-63E2-8D4E-B7EE-4E4CDC238565}" type="slidenum">
              <a:rPr lang="en-US" smtClean="0"/>
              <a:t>17</a:t>
            </a:fld>
            <a:endParaRPr lang="en-US"/>
          </a:p>
        </p:txBody>
      </p:sp>
    </p:spTree>
    <p:extLst>
      <p:ext uri="{BB962C8B-B14F-4D97-AF65-F5344CB8AC3E}">
        <p14:creationId xmlns:p14="http://schemas.microsoft.com/office/powerpoint/2010/main" val="2980395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18</a:t>
            </a:fld>
            <a:endParaRPr lang="en-US"/>
          </a:p>
        </p:txBody>
      </p:sp>
    </p:spTree>
    <p:extLst>
      <p:ext uri="{BB962C8B-B14F-4D97-AF65-F5344CB8AC3E}">
        <p14:creationId xmlns:p14="http://schemas.microsoft.com/office/powerpoint/2010/main" val="396349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19</a:t>
            </a:fld>
            <a:endParaRPr lang="en-US"/>
          </a:p>
        </p:txBody>
      </p:sp>
    </p:spTree>
    <p:extLst>
      <p:ext uri="{BB962C8B-B14F-4D97-AF65-F5344CB8AC3E}">
        <p14:creationId xmlns:p14="http://schemas.microsoft.com/office/powerpoint/2010/main" val="428403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6FC6-5573-7898-AA31-AC7FFFD04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6710A-5D5C-808A-B225-D03F7851C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31E6E-A45F-83EA-E66E-1DC8BA52C2DA}"/>
              </a:ext>
            </a:extLst>
          </p:cNvPr>
          <p:cNvSpPr>
            <a:spLocks noGrp="1"/>
          </p:cNvSpPr>
          <p:nvPr>
            <p:ph type="body" idx="1"/>
          </p:nvPr>
        </p:nvSpPr>
        <p:spPr/>
        <p:txBody>
          <a:bodyPr/>
          <a:lstStyle/>
          <a:p>
            <a:r>
              <a:rPr lang="en-US" dirty="0"/>
              <a:t>Apalachicola Bay has harvested oysters commercially since the 1800s, once providing 90% of all oysters harvesting in </a:t>
            </a:r>
            <a:r>
              <a:rPr lang="en-US" dirty="0" err="1"/>
              <a:t>florida</a:t>
            </a:r>
            <a:r>
              <a:rPr lang="en-US" dirty="0"/>
              <a:t>, and employing over 700 people in harvesting just alone. This does not include the employment brought from seafood processing, selling, boat building, and other related professions</a:t>
            </a:r>
          </a:p>
          <a:p>
            <a:endParaRPr lang="en-US" dirty="0"/>
          </a:p>
          <a:p>
            <a:r>
              <a:rPr lang="en-US" dirty="0"/>
              <a:t>However recent years have seen steep declines in populations, and even a five year fishery closure, that only just opened back up. </a:t>
            </a:r>
          </a:p>
          <a:p>
            <a:endParaRPr lang="en-US" dirty="0"/>
          </a:p>
          <a:p>
            <a:r>
              <a:rPr lang="en-US" sz="1200" spc="30" dirty="0">
                <a:solidFill>
                  <a:schemeClr val="bg1"/>
                </a:solidFill>
                <a:latin typeface="Montserrat Light"/>
              </a:rPr>
              <a:t>With the number of services the oyster provides within the bay, the loss of the species may have far greater impacts than previously considered by ecologists or economists (when thinking about fishery species), and understanding their loss from both ecological and social dimensions can help future resilience planning and management</a:t>
            </a:r>
            <a:endParaRPr lang="en-US" b="1" dirty="0"/>
          </a:p>
        </p:txBody>
      </p:sp>
      <p:sp>
        <p:nvSpPr>
          <p:cNvPr id="4" name="Slide Number Placeholder 3">
            <a:extLst>
              <a:ext uri="{FF2B5EF4-FFF2-40B4-BE49-F238E27FC236}">
                <a16:creationId xmlns:a16="http://schemas.microsoft.com/office/drawing/2014/main" id="{7AAF2C83-F0BD-B3A3-428E-95DF60819034}"/>
              </a:ext>
            </a:extLst>
          </p:cNvPr>
          <p:cNvSpPr>
            <a:spLocks noGrp="1"/>
          </p:cNvSpPr>
          <p:nvPr>
            <p:ph type="sldNum" sz="quarter" idx="5"/>
          </p:nvPr>
        </p:nvSpPr>
        <p:spPr/>
        <p:txBody>
          <a:bodyPr/>
          <a:lstStyle/>
          <a:p>
            <a:fld id="{4A501B6F-63E2-8D4E-B7EE-4E4CDC238565}" type="slidenum">
              <a:rPr lang="en-US" smtClean="0"/>
              <a:t>3</a:t>
            </a:fld>
            <a:endParaRPr lang="en-US"/>
          </a:p>
        </p:txBody>
      </p:sp>
    </p:spTree>
    <p:extLst>
      <p:ext uri="{BB962C8B-B14F-4D97-AF65-F5344CB8AC3E}">
        <p14:creationId xmlns:p14="http://schemas.microsoft.com/office/powerpoint/2010/main" val="265705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4</a:t>
            </a:fld>
            <a:endParaRPr lang="en-US"/>
          </a:p>
        </p:txBody>
      </p:sp>
    </p:spTree>
    <p:extLst>
      <p:ext uri="{BB962C8B-B14F-4D97-AF65-F5344CB8AC3E}">
        <p14:creationId xmlns:p14="http://schemas.microsoft.com/office/powerpoint/2010/main" val="317157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5</a:t>
            </a:fld>
            <a:endParaRPr lang="en-US"/>
          </a:p>
        </p:txBody>
      </p:sp>
    </p:spTree>
    <p:extLst>
      <p:ext uri="{BB962C8B-B14F-4D97-AF65-F5344CB8AC3E}">
        <p14:creationId xmlns:p14="http://schemas.microsoft.com/office/powerpoint/2010/main" val="86811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34B8F-43DC-4428-A297-0B3C5C8ED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E3167-9841-A597-4E74-452ABBDE3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FB7A7-CC43-ECB2-7760-80255BC753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00AAF6-8589-EC0A-C7DC-84D15F69AF45}"/>
              </a:ext>
            </a:extLst>
          </p:cNvPr>
          <p:cNvSpPr>
            <a:spLocks noGrp="1"/>
          </p:cNvSpPr>
          <p:nvPr>
            <p:ph type="sldNum" sz="quarter" idx="5"/>
          </p:nvPr>
        </p:nvSpPr>
        <p:spPr/>
        <p:txBody>
          <a:bodyPr/>
          <a:lstStyle/>
          <a:p>
            <a:fld id="{4A501B6F-63E2-8D4E-B7EE-4E4CDC238565}" type="slidenum">
              <a:rPr lang="en-US" smtClean="0"/>
              <a:t>6</a:t>
            </a:fld>
            <a:endParaRPr lang="en-US"/>
          </a:p>
        </p:txBody>
      </p:sp>
    </p:spTree>
    <p:extLst>
      <p:ext uri="{BB962C8B-B14F-4D97-AF65-F5344CB8AC3E}">
        <p14:creationId xmlns:p14="http://schemas.microsoft.com/office/powerpoint/2010/main" val="30744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01B6F-63E2-8D4E-B7EE-4E4CDC238565}" type="slidenum">
              <a:rPr lang="en-US" smtClean="0"/>
              <a:t>7</a:t>
            </a:fld>
            <a:endParaRPr lang="en-US"/>
          </a:p>
        </p:txBody>
      </p:sp>
    </p:spTree>
    <p:extLst>
      <p:ext uri="{BB962C8B-B14F-4D97-AF65-F5344CB8AC3E}">
        <p14:creationId xmlns:p14="http://schemas.microsoft.com/office/powerpoint/2010/main" val="141181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D6B7-DFF8-94C5-F397-DC9CE2A6E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9068D-883C-6C82-12D1-E32D2C6FB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E16C4-CE42-CEF1-D346-7146B1A9CB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ACE57-8B6B-8B2D-C353-0C5984CAC572}"/>
              </a:ext>
            </a:extLst>
          </p:cNvPr>
          <p:cNvSpPr>
            <a:spLocks noGrp="1"/>
          </p:cNvSpPr>
          <p:nvPr>
            <p:ph type="sldNum" sz="quarter" idx="5"/>
          </p:nvPr>
        </p:nvSpPr>
        <p:spPr/>
        <p:txBody>
          <a:bodyPr/>
          <a:lstStyle/>
          <a:p>
            <a:fld id="{4A501B6F-63E2-8D4E-B7EE-4E4CDC238565}" type="slidenum">
              <a:rPr lang="en-US" smtClean="0"/>
              <a:t>8</a:t>
            </a:fld>
            <a:endParaRPr lang="en-US"/>
          </a:p>
        </p:txBody>
      </p:sp>
    </p:spTree>
    <p:extLst>
      <p:ext uri="{BB962C8B-B14F-4D97-AF65-F5344CB8AC3E}">
        <p14:creationId xmlns:p14="http://schemas.microsoft.com/office/powerpoint/2010/main" val="197760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4FF4B-D310-3260-4E30-099723BDD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0FC20-0EF9-A44D-E702-955444B7F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13DF5-9730-C9C9-486B-C95D6136793C}"/>
              </a:ext>
            </a:extLst>
          </p:cNvPr>
          <p:cNvSpPr>
            <a:spLocks noGrp="1"/>
          </p:cNvSpPr>
          <p:nvPr>
            <p:ph type="body" idx="1"/>
          </p:nvPr>
        </p:nvSpPr>
        <p:spPr/>
        <p:txBody>
          <a:bodyPr/>
          <a:lstStyle/>
          <a:p>
            <a:r>
              <a:rPr lang="en-US" b="0" i="0" dirty="0">
                <a:solidFill>
                  <a:srgbClr val="000000"/>
                </a:solidFill>
                <a:effectLst/>
                <a:highlight>
                  <a:srgbClr val="FFFFFF"/>
                </a:highlight>
                <a:latin typeface="Arial" panose="020B0604020202020204" pitchFamily="34" charset="0"/>
              </a:rPr>
              <a:t>success metric defined as what the project is aiming to see an increase or change in that is quantifiable in some way</a:t>
            </a:r>
            <a:endParaRPr lang="en-US" dirty="0"/>
          </a:p>
        </p:txBody>
      </p:sp>
      <p:sp>
        <p:nvSpPr>
          <p:cNvPr id="4" name="Slide Number Placeholder 3">
            <a:extLst>
              <a:ext uri="{FF2B5EF4-FFF2-40B4-BE49-F238E27FC236}">
                <a16:creationId xmlns:a16="http://schemas.microsoft.com/office/drawing/2014/main" id="{79685123-5F2C-2AE3-03E9-9879230E4596}"/>
              </a:ext>
            </a:extLst>
          </p:cNvPr>
          <p:cNvSpPr>
            <a:spLocks noGrp="1"/>
          </p:cNvSpPr>
          <p:nvPr>
            <p:ph type="sldNum" sz="quarter" idx="5"/>
          </p:nvPr>
        </p:nvSpPr>
        <p:spPr/>
        <p:txBody>
          <a:bodyPr/>
          <a:lstStyle/>
          <a:p>
            <a:fld id="{4A501B6F-63E2-8D4E-B7EE-4E4CDC238565}" type="slidenum">
              <a:rPr lang="en-US" smtClean="0"/>
              <a:t>9</a:t>
            </a:fld>
            <a:endParaRPr lang="en-US"/>
          </a:p>
        </p:txBody>
      </p:sp>
    </p:spTree>
    <p:extLst>
      <p:ext uri="{BB962C8B-B14F-4D97-AF65-F5344CB8AC3E}">
        <p14:creationId xmlns:p14="http://schemas.microsoft.com/office/powerpoint/2010/main" val="243042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of cases referenced monitoring post-restoration, and at very varied rates and lengths of time </a:t>
            </a:r>
          </a:p>
          <a:p>
            <a:r>
              <a:rPr lang="en-US" dirty="0"/>
              <a:t>Monitoring post-restoration is often the most challenging in terms of securing continuous funding, but is crucial </a:t>
            </a:r>
          </a:p>
        </p:txBody>
      </p:sp>
      <p:sp>
        <p:nvSpPr>
          <p:cNvPr id="4" name="Slide Number Placeholder 3"/>
          <p:cNvSpPr>
            <a:spLocks noGrp="1"/>
          </p:cNvSpPr>
          <p:nvPr>
            <p:ph type="sldNum" sz="quarter" idx="5"/>
          </p:nvPr>
        </p:nvSpPr>
        <p:spPr/>
        <p:txBody>
          <a:bodyPr/>
          <a:lstStyle/>
          <a:p>
            <a:fld id="{4A501B6F-63E2-8D4E-B7EE-4E4CDC238565}" type="slidenum">
              <a:rPr lang="en-US" smtClean="0"/>
              <a:t>10</a:t>
            </a:fld>
            <a:endParaRPr lang="en-US"/>
          </a:p>
        </p:txBody>
      </p:sp>
    </p:spTree>
    <p:extLst>
      <p:ext uri="{BB962C8B-B14F-4D97-AF65-F5344CB8AC3E}">
        <p14:creationId xmlns:p14="http://schemas.microsoft.com/office/powerpoint/2010/main" val="10286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73E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oysters help fight climate change">
            <a:extLst>
              <a:ext uri="{FF2B5EF4-FFF2-40B4-BE49-F238E27FC236}">
                <a16:creationId xmlns:a16="http://schemas.microsoft.com/office/drawing/2014/main" id="{2F8581D9-F36D-9AF6-B644-0EC48731C87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6894" y="0"/>
            <a:ext cx="18314894" cy="10988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5D1E2C-6E03-7ADC-ECB8-DA3ADBF312FD}"/>
              </a:ext>
            </a:extLst>
          </p:cNvPr>
          <p:cNvSpPr txBox="1"/>
          <p:nvPr/>
        </p:nvSpPr>
        <p:spPr>
          <a:xfrm>
            <a:off x="533400" y="1549003"/>
            <a:ext cx="17221200" cy="4965462"/>
          </a:xfrm>
          <a:prstGeom prst="rect">
            <a:avLst/>
          </a:prstGeom>
          <a:noFill/>
        </p:spPr>
        <p:txBody>
          <a:bodyPr wrap="square">
            <a:spAutoFit/>
          </a:bodyPr>
          <a:lstStyle/>
          <a:p>
            <a:pPr algn="ctr">
              <a:lnSpc>
                <a:spcPts val="9450"/>
              </a:lnSpc>
            </a:pPr>
            <a:r>
              <a:rPr lang="en-US" sz="8000" spc="67" dirty="0">
                <a:solidFill>
                  <a:srgbClr val="F8FBFD"/>
                </a:solidFill>
                <a:latin typeface="Montserrat Classic Bold"/>
              </a:rPr>
              <a:t>Defining oyster restoration success: Current approaches, targets and priorities of Florida’s Gulf Coast</a:t>
            </a:r>
          </a:p>
        </p:txBody>
      </p:sp>
      <p:sp>
        <p:nvSpPr>
          <p:cNvPr id="15" name="TextBox 4">
            <a:extLst>
              <a:ext uri="{FF2B5EF4-FFF2-40B4-BE49-F238E27FC236}">
                <a16:creationId xmlns:a16="http://schemas.microsoft.com/office/drawing/2014/main" id="{0CD2F233-8FF8-8B8E-9437-F3D48DAD8690}"/>
              </a:ext>
            </a:extLst>
          </p:cNvPr>
          <p:cNvSpPr txBox="1"/>
          <p:nvPr/>
        </p:nvSpPr>
        <p:spPr>
          <a:xfrm>
            <a:off x="533400" y="8376892"/>
            <a:ext cx="9351410" cy="1682064"/>
          </a:xfrm>
          <a:prstGeom prst="rect">
            <a:avLst/>
          </a:prstGeom>
        </p:spPr>
        <p:txBody>
          <a:bodyPr wrap="square" lIns="0" tIns="0" rIns="0" bIns="0" rtlCol="0" anchor="t">
            <a:spAutoFit/>
          </a:bodyPr>
          <a:lstStyle/>
          <a:p>
            <a:pPr>
              <a:lnSpc>
                <a:spcPts val="4500"/>
              </a:lnSpc>
            </a:pPr>
            <a:r>
              <a:rPr lang="en-US" sz="3000" spc="30" dirty="0">
                <a:solidFill>
                  <a:srgbClr val="F8FBFD"/>
                </a:solidFill>
                <a:latin typeface="Montserrat Light"/>
              </a:rPr>
              <a:t>Dr. Betsy Mansfield </a:t>
            </a:r>
          </a:p>
          <a:p>
            <a:pPr>
              <a:lnSpc>
                <a:spcPts val="4500"/>
              </a:lnSpc>
            </a:pPr>
            <a:r>
              <a:rPr lang="en-US" sz="3000" spc="30" dirty="0">
                <a:solidFill>
                  <a:srgbClr val="F8FBFD"/>
                </a:solidFill>
                <a:latin typeface="Montserrat Light"/>
              </a:rPr>
              <a:t>Florida State University – Coastal &amp; Marine Lab</a:t>
            </a:r>
          </a:p>
          <a:p>
            <a:pPr>
              <a:lnSpc>
                <a:spcPts val="4500"/>
              </a:lnSpc>
            </a:pPr>
            <a:r>
              <a:rPr lang="en-US" sz="3000" spc="30" dirty="0" err="1">
                <a:solidFill>
                  <a:srgbClr val="F8FBFD"/>
                </a:solidFill>
                <a:latin typeface="Montserrat Light"/>
              </a:rPr>
              <a:t>emansfield@fsu.edu</a:t>
            </a:r>
            <a:endParaRPr lang="en-US" sz="3000" spc="30" dirty="0">
              <a:solidFill>
                <a:srgbClr val="F8FBFD"/>
              </a:solidFill>
              <a:latin typeface="Montserrat Light"/>
            </a:endParaRPr>
          </a:p>
        </p:txBody>
      </p:sp>
      <p:pic>
        <p:nvPicPr>
          <p:cNvPr id="16" name="Picture 2" descr="FSU Coastal and Marine Laboratory">
            <a:extLst>
              <a:ext uri="{FF2B5EF4-FFF2-40B4-BE49-F238E27FC236}">
                <a16:creationId xmlns:a16="http://schemas.microsoft.com/office/drawing/2014/main" id="{C4F79619-C9D9-B092-0E17-8C0FFCA7D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0600" y="8526983"/>
            <a:ext cx="1930568" cy="15481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sster Lab | Logo Design Contest | LogoTournament">
            <a:extLst>
              <a:ext uri="{FF2B5EF4-FFF2-40B4-BE49-F238E27FC236}">
                <a16:creationId xmlns:a16="http://schemas.microsoft.com/office/drawing/2014/main" id="{69DFD1E6-3E67-749F-3044-8377EE2FA9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11" t="23387" r="7691" b="17406"/>
          <a:stretch/>
        </p:blipFill>
        <p:spPr bwMode="auto">
          <a:xfrm>
            <a:off x="13868400" y="8678905"/>
            <a:ext cx="2269730" cy="12443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iumph Commits Another $127 Million in 2022 to Transform Northwest  Florida's Economy">
            <a:extLst>
              <a:ext uri="{FF2B5EF4-FFF2-40B4-BE49-F238E27FC236}">
                <a16:creationId xmlns:a16="http://schemas.microsoft.com/office/drawing/2014/main" id="{46C16DB5-797C-460F-2E9A-A5033D3DA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5200" y="8705269"/>
            <a:ext cx="2269730" cy="119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00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38385" y="571500"/>
            <a:ext cx="16344900" cy="1023165"/>
          </a:xfrm>
          <a:prstGeom prst="rect">
            <a:avLst/>
          </a:prstGeom>
        </p:spPr>
        <p:txBody>
          <a:bodyPr lIns="0" tIns="0" rIns="0" bIns="0" rtlCol="0" anchor="t">
            <a:spAutoFit/>
          </a:bodyPr>
          <a:lstStyle/>
          <a:p>
            <a:pPr>
              <a:lnSpc>
                <a:spcPts val="9450"/>
              </a:lnSpc>
            </a:pPr>
            <a:r>
              <a:rPr lang="en-US" sz="4400" spc="67" dirty="0">
                <a:solidFill>
                  <a:srgbClr val="F8FBFD"/>
                </a:solidFill>
                <a:latin typeface="Montserrat Classic Bold"/>
              </a:rPr>
              <a:t>Goals are good, but how do we know if we met them?</a:t>
            </a:r>
          </a:p>
        </p:txBody>
      </p:sp>
      <p:sp>
        <p:nvSpPr>
          <p:cNvPr id="10" name="AutoShape 8">
            <a:extLst>
              <a:ext uri="{FF2B5EF4-FFF2-40B4-BE49-F238E27FC236}">
                <a16:creationId xmlns:a16="http://schemas.microsoft.com/office/drawing/2014/main" id="{47842AB9-2B81-EEC5-3201-80835E850ED3}"/>
              </a:ext>
            </a:extLst>
          </p:cNvPr>
          <p:cNvSpPr/>
          <p:nvPr/>
        </p:nvSpPr>
        <p:spPr>
          <a:xfrm>
            <a:off x="702525" y="1808449"/>
            <a:ext cx="16847089" cy="210851"/>
          </a:xfrm>
          <a:prstGeom prst="rect">
            <a:avLst/>
          </a:prstGeom>
          <a:solidFill>
            <a:srgbClr val="F8FBFD"/>
          </a:solidFill>
        </p:spPr>
        <p:txBody>
          <a:bodyPr/>
          <a:lstStyle/>
          <a:p>
            <a:endParaRPr lang="en-US"/>
          </a:p>
        </p:txBody>
      </p:sp>
      <p:sp>
        <p:nvSpPr>
          <p:cNvPr id="15" name="TextBox 5">
            <a:extLst>
              <a:ext uri="{FF2B5EF4-FFF2-40B4-BE49-F238E27FC236}">
                <a16:creationId xmlns:a16="http://schemas.microsoft.com/office/drawing/2014/main" id="{D74D4B8E-E167-5796-CAA1-BA0752688598}"/>
              </a:ext>
            </a:extLst>
          </p:cNvPr>
          <p:cNvSpPr txBox="1"/>
          <p:nvPr/>
        </p:nvSpPr>
        <p:spPr>
          <a:xfrm>
            <a:off x="702525" y="2705100"/>
            <a:ext cx="16847089" cy="6986528"/>
          </a:xfrm>
          <a:prstGeom prst="rect">
            <a:avLst/>
          </a:prstGeom>
        </p:spPr>
        <p:txBody>
          <a:bodyPr wrap="square" lIns="0" tIns="0" rIns="0" bIns="0" rtlCol="0" anchor="t">
            <a:spAutoFit/>
          </a:bodyPr>
          <a:lstStyle/>
          <a:p>
            <a:pPr marL="685800" indent="-685800">
              <a:spcAft>
                <a:spcPts val="4200"/>
              </a:spcAft>
              <a:buFont typeface="Arial" panose="020B0604020202020204" pitchFamily="34" charset="0"/>
              <a:buChar char="•"/>
            </a:pPr>
            <a:r>
              <a:rPr lang="en-US" sz="4800" spc="30" dirty="0">
                <a:solidFill>
                  <a:schemeClr val="bg1"/>
                </a:solidFill>
                <a:latin typeface="Montserrat Light"/>
              </a:rPr>
              <a:t>Baggett et al. 2015 recommend 4 universal reef monitoring metrics: </a:t>
            </a:r>
            <a:r>
              <a:rPr lang="en-US" sz="4800" u="sng" spc="30" dirty="0">
                <a:solidFill>
                  <a:schemeClr val="bg1"/>
                </a:solidFill>
                <a:latin typeface="Montserrat Light"/>
              </a:rPr>
              <a:t>reef area</a:t>
            </a:r>
            <a:r>
              <a:rPr lang="en-US" sz="4800" spc="30" dirty="0">
                <a:solidFill>
                  <a:schemeClr val="bg1"/>
                </a:solidFill>
                <a:latin typeface="Montserrat Light"/>
              </a:rPr>
              <a:t>, </a:t>
            </a:r>
            <a:r>
              <a:rPr lang="en-US" sz="4800" u="sng" spc="30" dirty="0">
                <a:solidFill>
                  <a:schemeClr val="bg1"/>
                </a:solidFill>
                <a:latin typeface="Montserrat Light"/>
              </a:rPr>
              <a:t>reef height</a:t>
            </a:r>
            <a:r>
              <a:rPr lang="en-US" sz="4800" spc="30" dirty="0">
                <a:solidFill>
                  <a:schemeClr val="bg1"/>
                </a:solidFill>
                <a:latin typeface="Montserrat Light"/>
              </a:rPr>
              <a:t>, </a:t>
            </a:r>
            <a:r>
              <a:rPr lang="en-US" sz="4800" u="sng" spc="30" dirty="0">
                <a:solidFill>
                  <a:schemeClr val="bg1"/>
                </a:solidFill>
                <a:latin typeface="Montserrat Light"/>
              </a:rPr>
              <a:t>oyster density</a:t>
            </a:r>
            <a:r>
              <a:rPr lang="en-US" sz="4800" spc="30" dirty="0">
                <a:solidFill>
                  <a:schemeClr val="bg1"/>
                </a:solidFill>
                <a:latin typeface="Montserrat Light"/>
              </a:rPr>
              <a:t> &amp; </a:t>
            </a:r>
            <a:r>
              <a:rPr lang="en-US" sz="4800" u="sng" spc="30" dirty="0">
                <a:solidFill>
                  <a:schemeClr val="bg1"/>
                </a:solidFill>
                <a:latin typeface="Montserrat Light"/>
              </a:rPr>
              <a:t>size-frequency distribution</a:t>
            </a:r>
          </a:p>
          <a:p>
            <a:pPr marL="685800" indent="-685800">
              <a:spcAft>
                <a:spcPts val="4200"/>
              </a:spcAft>
              <a:buFont typeface="Arial" panose="020B0604020202020204" pitchFamily="34" charset="0"/>
              <a:buChar char="•"/>
            </a:pPr>
            <a:r>
              <a:rPr lang="en-US" sz="4800" spc="30" dirty="0">
                <a:solidFill>
                  <a:schemeClr val="bg1"/>
                </a:solidFill>
                <a:latin typeface="Montserrat Light"/>
              </a:rPr>
              <a:t> Additional metrics can be monitored to assess specific goals </a:t>
            </a:r>
          </a:p>
          <a:p>
            <a:pPr marL="685800" indent="-685800">
              <a:spcAft>
                <a:spcPts val="4200"/>
              </a:spcAft>
              <a:buFont typeface="Arial" panose="020B0604020202020204" pitchFamily="34" charset="0"/>
              <a:buChar char="•"/>
            </a:pPr>
            <a:r>
              <a:rPr lang="en-US" sz="4800" spc="30" dirty="0">
                <a:solidFill>
                  <a:schemeClr val="bg1"/>
                </a:solidFill>
                <a:latin typeface="Montserrat Light"/>
              </a:rPr>
              <a:t>	Monitoring can evaluate performance, improve subsequent efforts, and inform adaptive management</a:t>
            </a:r>
          </a:p>
        </p:txBody>
      </p:sp>
    </p:spTree>
    <p:extLst>
      <p:ext uri="{BB962C8B-B14F-4D97-AF65-F5344CB8AC3E}">
        <p14:creationId xmlns:p14="http://schemas.microsoft.com/office/powerpoint/2010/main" val="421931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38385" y="571500"/>
            <a:ext cx="16344900" cy="1048044"/>
          </a:xfrm>
          <a:prstGeom prst="rect">
            <a:avLst/>
          </a:prstGeom>
        </p:spPr>
        <p:txBody>
          <a:bodyPr lIns="0" tIns="0" rIns="0" bIns="0" rtlCol="0" anchor="t">
            <a:spAutoFit/>
          </a:bodyPr>
          <a:lstStyle/>
          <a:p>
            <a:pPr>
              <a:lnSpc>
                <a:spcPts val="9450"/>
              </a:lnSpc>
            </a:pPr>
            <a:r>
              <a:rPr lang="en-US" sz="5400" spc="67" dirty="0">
                <a:solidFill>
                  <a:srgbClr val="F8FBFD"/>
                </a:solidFill>
                <a:latin typeface="Montserrat Classic Bold"/>
              </a:rPr>
              <a:t>Defining goals for restoration success </a:t>
            </a:r>
          </a:p>
        </p:txBody>
      </p:sp>
      <p:sp>
        <p:nvSpPr>
          <p:cNvPr id="10" name="AutoShape 8">
            <a:extLst>
              <a:ext uri="{FF2B5EF4-FFF2-40B4-BE49-F238E27FC236}">
                <a16:creationId xmlns:a16="http://schemas.microsoft.com/office/drawing/2014/main" id="{47842AB9-2B81-EEC5-3201-80835E850ED3}"/>
              </a:ext>
            </a:extLst>
          </p:cNvPr>
          <p:cNvSpPr/>
          <p:nvPr/>
        </p:nvSpPr>
        <p:spPr>
          <a:xfrm>
            <a:off x="702525" y="1808449"/>
            <a:ext cx="16847089" cy="210851"/>
          </a:xfrm>
          <a:prstGeom prst="rect">
            <a:avLst/>
          </a:prstGeom>
          <a:solidFill>
            <a:srgbClr val="F8FBFD"/>
          </a:solidFill>
        </p:spPr>
        <p:txBody>
          <a:bodyPr/>
          <a:lstStyle/>
          <a:p>
            <a:endParaRPr lang="en-US"/>
          </a:p>
        </p:txBody>
      </p:sp>
      <p:sp>
        <p:nvSpPr>
          <p:cNvPr id="15" name="TextBox 5">
            <a:extLst>
              <a:ext uri="{FF2B5EF4-FFF2-40B4-BE49-F238E27FC236}">
                <a16:creationId xmlns:a16="http://schemas.microsoft.com/office/drawing/2014/main" id="{D74D4B8E-E167-5796-CAA1-BA0752688598}"/>
              </a:ext>
            </a:extLst>
          </p:cNvPr>
          <p:cNvSpPr txBox="1"/>
          <p:nvPr/>
        </p:nvSpPr>
        <p:spPr>
          <a:xfrm>
            <a:off x="702524" y="2353862"/>
            <a:ext cx="16847089" cy="7109639"/>
          </a:xfrm>
          <a:prstGeom prst="rect">
            <a:avLst/>
          </a:prstGeom>
        </p:spPr>
        <p:txBody>
          <a:bodyPr wrap="square" lIns="0" tIns="0" rIns="0" bIns="0" rtlCol="0" anchor="t">
            <a:spAutoFit/>
          </a:bodyPr>
          <a:lstStyle/>
          <a:p>
            <a:pPr marL="685800" indent="-685800">
              <a:spcAft>
                <a:spcPts val="1800"/>
              </a:spcAft>
              <a:buFont typeface="Arial" panose="020B0604020202020204" pitchFamily="34" charset="0"/>
              <a:buChar char="•"/>
            </a:pPr>
            <a:r>
              <a:rPr lang="en-US" sz="4800" spc="30" dirty="0">
                <a:solidFill>
                  <a:schemeClr val="bg1"/>
                </a:solidFill>
                <a:latin typeface="Montserrat Light"/>
              </a:rPr>
              <a:t>Different goals may require different approaches, and different post-implementation monitoring metrics </a:t>
            </a:r>
            <a:r>
              <a:rPr lang="en-US" sz="2800" spc="30" dirty="0">
                <a:solidFill>
                  <a:schemeClr val="bg1"/>
                </a:solidFill>
                <a:latin typeface="Montserrat Light"/>
              </a:rPr>
              <a:t>(Graham et al. 2016, Baggett et al. 2015)</a:t>
            </a:r>
            <a:r>
              <a:rPr lang="en-US" sz="4800" spc="30" dirty="0">
                <a:solidFill>
                  <a:schemeClr val="bg1"/>
                </a:solidFill>
                <a:latin typeface="Montserrat Light"/>
              </a:rPr>
              <a:t> </a:t>
            </a:r>
          </a:p>
          <a:p>
            <a:pPr marL="685800" indent="-685800">
              <a:spcAft>
                <a:spcPts val="1800"/>
              </a:spcAft>
              <a:buFont typeface="Arial" panose="020B0604020202020204" pitchFamily="34" charset="0"/>
              <a:buChar char="•"/>
            </a:pPr>
            <a:r>
              <a:rPr lang="en-US" sz="4800" spc="30" dirty="0">
                <a:solidFill>
                  <a:schemeClr val="bg1"/>
                </a:solidFill>
                <a:latin typeface="Montserrat Light"/>
              </a:rPr>
              <a:t>Defining metrics for monitoring can help evaluate performance </a:t>
            </a:r>
            <a:r>
              <a:rPr lang="en-US" sz="2800" spc="30" dirty="0">
                <a:solidFill>
                  <a:schemeClr val="bg1"/>
                </a:solidFill>
                <a:latin typeface="Montserrat Light"/>
              </a:rPr>
              <a:t>(Baggett et al. 2015)</a:t>
            </a:r>
          </a:p>
          <a:p>
            <a:pPr marL="685800" indent="-685800">
              <a:spcAft>
                <a:spcPts val="1800"/>
              </a:spcAft>
              <a:buFont typeface="Arial" panose="020B0604020202020204" pitchFamily="34" charset="0"/>
              <a:buChar char="•"/>
            </a:pPr>
            <a:r>
              <a:rPr lang="en-US" sz="4800" spc="30" dirty="0">
                <a:solidFill>
                  <a:schemeClr val="bg1"/>
                </a:solidFill>
                <a:latin typeface="Montserrat Light"/>
              </a:rPr>
              <a:t>Considering priorities of users can help restoring bodies co-develop targets and goals for restoration, manage expectations, and focus messaging and reporting of restoration outcomes</a:t>
            </a:r>
          </a:p>
        </p:txBody>
      </p:sp>
    </p:spTree>
    <p:extLst>
      <p:ext uri="{BB962C8B-B14F-4D97-AF65-F5344CB8AC3E}">
        <p14:creationId xmlns:p14="http://schemas.microsoft.com/office/powerpoint/2010/main" val="189967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BD7C2-714B-EF11-3A57-A1C4ED9536C1}"/>
            </a:ext>
          </a:extLst>
        </p:cNvPr>
        <p:cNvGrpSpPr/>
        <p:nvPr/>
      </p:nvGrpSpPr>
      <p:grpSpPr>
        <a:xfrm>
          <a:off x="0" y="0"/>
          <a:ext cx="0" cy="0"/>
          <a:chOff x="0" y="0"/>
          <a:chExt cx="0" cy="0"/>
        </a:xfrm>
      </p:grpSpPr>
      <p:pic>
        <p:nvPicPr>
          <p:cNvPr id="3" name="Picture 4" descr="How oysters help fight climate change">
            <a:extLst>
              <a:ext uri="{FF2B5EF4-FFF2-40B4-BE49-F238E27FC236}">
                <a16:creationId xmlns:a16="http://schemas.microsoft.com/office/drawing/2014/main" id="{A17C95F5-9452-336A-7A13-49E7BCD59B17}"/>
              </a:ext>
            </a:extLst>
          </p:cNvPr>
          <p:cNvPicPr>
            <a:picLocks noChangeAspect="1" noChangeArrowheads="1"/>
          </p:cNvPicPr>
          <p:nvPr/>
        </p:nvPicPr>
        <p:blipFill>
          <a:blip r:embed="rId3">
            <a:alphaModFix am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8314894" cy="1098893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AF3016DB-FB56-E13F-7C81-32FDB0B696F5}"/>
              </a:ext>
            </a:extLst>
          </p:cNvPr>
          <p:cNvSpPr/>
          <p:nvPr/>
        </p:nvSpPr>
        <p:spPr>
          <a:xfrm>
            <a:off x="2699497" y="2966275"/>
            <a:ext cx="12915900" cy="4354449"/>
          </a:xfrm>
          <a:prstGeom prst="rect">
            <a:avLst/>
          </a:prstGeom>
          <a:solidFill>
            <a:srgbClr val="F8FBFD">
              <a:alpha val="89804"/>
            </a:srgbClr>
          </a:solidFill>
        </p:spPr>
        <p:txBody>
          <a:bodyPr/>
          <a:lstStyle/>
          <a:p>
            <a:endParaRPr lang="en-US" dirty="0"/>
          </a:p>
        </p:txBody>
      </p:sp>
      <p:sp>
        <p:nvSpPr>
          <p:cNvPr id="7" name="AutoShape 7">
            <a:extLst>
              <a:ext uri="{FF2B5EF4-FFF2-40B4-BE49-F238E27FC236}">
                <a16:creationId xmlns:a16="http://schemas.microsoft.com/office/drawing/2014/main" id="{6918BBCB-2368-2125-7E5D-2227919FCACB}"/>
              </a:ext>
            </a:extLst>
          </p:cNvPr>
          <p:cNvSpPr/>
          <p:nvPr/>
        </p:nvSpPr>
        <p:spPr>
          <a:xfrm>
            <a:off x="-3408039" y="1028700"/>
            <a:ext cx="4436739" cy="173843"/>
          </a:xfrm>
          <a:prstGeom prst="rect">
            <a:avLst/>
          </a:prstGeom>
          <a:solidFill>
            <a:srgbClr val="F8FBFD"/>
          </a:solidFill>
        </p:spPr>
        <p:txBody>
          <a:bodyPr/>
          <a:lstStyle/>
          <a:p>
            <a:endParaRPr lang="en-US"/>
          </a:p>
        </p:txBody>
      </p:sp>
      <p:sp>
        <p:nvSpPr>
          <p:cNvPr id="8" name="AutoShape 8">
            <a:extLst>
              <a:ext uri="{FF2B5EF4-FFF2-40B4-BE49-F238E27FC236}">
                <a16:creationId xmlns:a16="http://schemas.microsoft.com/office/drawing/2014/main" id="{D1681348-AA73-E738-1277-BE7407715815}"/>
              </a:ext>
            </a:extLst>
          </p:cNvPr>
          <p:cNvSpPr/>
          <p:nvPr/>
        </p:nvSpPr>
        <p:spPr>
          <a:xfrm>
            <a:off x="17259300" y="9084457"/>
            <a:ext cx="4436739" cy="173843"/>
          </a:xfrm>
          <a:prstGeom prst="rect">
            <a:avLst/>
          </a:prstGeom>
          <a:solidFill>
            <a:srgbClr val="F8FBFD"/>
          </a:solidFill>
        </p:spPr>
        <p:txBody>
          <a:bodyPr/>
          <a:lstStyle/>
          <a:p>
            <a:endParaRPr lang="en-US"/>
          </a:p>
        </p:txBody>
      </p:sp>
      <p:sp>
        <p:nvSpPr>
          <p:cNvPr id="5" name="TextBox 5">
            <a:extLst>
              <a:ext uri="{FF2B5EF4-FFF2-40B4-BE49-F238E27FC236}">
                <a16:creationId xmlns:a16="http://schemas.microsoft.com/office/drawing/2014/main" id="{A2BA29E2-F22E-89DE-C8B7-88B915AC377C}"/>
              </a:ext>
            </a:extLst>
          </p:cNvPr>
          <p:cNvSpPr txBox="1"/>
          <p:nvPr/>
        </p:nvSpPr>
        <p:spPr>
          <a:xfrm>
            <a:off x="3180783" y="5427825"/>
            <a:ext cx="11919658" cy="1696875"/>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WHAT DO COMMUNITY MEMBERS PRIORITIZE FOR OYSTER RESTORATION, AND HOW DO THEY DEFINE RESTORATION SUCCESS?</a:t>
            </a:r>
          </a:p>
        </p:txBody>
      </p:sp>
      <p:sp>
        <p:nvSpPr>
          <p:cNvPr id="6" name="TextBox 5">
            <a:extLst>
              <a:ext uri="{FF2B5EF4-FFF2-40B4-BE49-F238E27FC236}">
                <a16:creationId xmlns:a16="http://schemas.microsoft.com/office/drawing/2014/main" id="{AB9A339B-F929-8AED-E5C0-DD78BF44E752}"/>
              </a:ext>
            </a:extLst>
          </p:cNvPr>
          <p:cNvSpPr txBox="1"/>
          <p:nvPr/>
        </p:nvSpPr>
        <p:spPr>
          <a:xfrm>
            <a:off x="3214453" y="3162300"/>
            <a:ext cx="11919658" cy="1696875"/>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HOW HAVE RECENT FLORIDA GULF COAST OYSTER RESTORATION EFFORTS PRIORITIZED AS GOALS AND SUCCESS METRICS?</a:t>
            </a:r>
          </a:p>
        </p:txBody>
      </p:sp>
    </p:spTree>
    <p:extLst>
      <p:ext uri="{BB962C8B-B14F-4D97-AF65-F5344CB8AC3E}">
        <p14:creationId xmlns:p14="http://schemas.microsoft.com/office/powerpoint/2010/main" val="3360499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38384" y="571500"/>
            <a:ext cx="16811229" cy="1072922"/>
          </a:xfrm>
          <a:prstGeom prst="rect">
            <a:avLst/>
          </a:prstGeom>
        </p:spPr>
        <p:txBody>
          <a:bodyPr wrap="square" lIns="0" tIns="0" rIns="0" bIns="0" rtlCol="0" anchor="t">
            <a:spAutoFit/>
          </a:bodyPr>
          <a:lstStyle/>
          <a:p>
            <a:pPr>
              <a:lnSpc>
                <a:spcPts val="9450"/>
              </a:lnSpc>
            </a:pPr>
            <a:r>
              <a:rPr lang="en-US" sz="6400" spc="67" dirty="0">
                <a:solidFill>
                  <a:srgbClr val="F8FBFD"/>
                </a:solidFill>
                <a:latin typeface="Montserrat Classic Bold"/>
              </a:rPr>
              <a:t>Methods – Interviews with stakeholders</a:t>
            </a:r>
          </a:p>
        </p:txBody>
      </p:sp>
      <p:sp>
        <p:nvSpPr>
          <p:cNvPr id="10" name="AutoShape 8">
            <a:extLst>
              <a:ext uri="{FF2B5EF4-FFF2-40B4-BE49-F238E27FC236}">
                <a16:creationId xmlns:a16="http://schemas.microsoft.com/office/drawing/2014/main" id="{47842AB9-2B81-EEC5-3201-80835E850ED3}"/>
              </a:ext>
            </a:extLst>
          </p:cNvPr>
          <p:cNvSpPr/>
          <p:nvPr/>
        </p:nvSpPr>
        <p:spPr>
          <a:xfrm>
            <a:off x="702525" y="1808449"/>
            <a:ext cx="16847089" cy="210851"/>
          </a:xfrm>
          <a:prstGeom prst="rect">
            <a:avLst/>
          </a:prstGeom>
          <a:solidFill>
            <a:srgbClr val="F8FBFD"/>
          </a:solidFill>
        </p:spPr>
        <p:txBody>
          <a:bodyPr/>
          <a:lstStyle/>
          <a:p>
            <a:endParaRPr lang="en-US"/>
          </a:p>
        </p:txBody>
      </p:sp>
      <p:pic>
        <p:nvPicPr>
          <p:cNvPr id="14338" name="Picture 2" descr="NVIVO | Information Technology">
            <a:extLst>
              <a:ext uri="{FF2B5EF4-FFF2-40B4-BE49-F238E27FC236}">
                <a16:creationId xmlns:a16="http://schemas.microsoft.com/office/drawing/2014/main" id="{A95DDA46-446D-2287-6715-DD12EAEB3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5055" y="3800474"/>
            <a:ext cx="5140766"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19,900+ Interview Stock Illustrations, Royalty-Free Vector Graphics &amp; Clip  Art - iStock | Job interview, Media interview, Interview microphone">
            <a:extLst>
              <a:ext uri="{FF2B5EF4-FFF2-40B4-BE49-F238E27FC236}">
                <a16:creationId xmlns:a16="http://schemas.microsoft.com/office/drawing/2014/main" id="{A9C7C43A-09EC-1E12-E853-735AF8E99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80" y="3276599"/>
            <a:ext cx="4616335"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E08B18A6-7676-3D61-04C9-E501E96A3A31}"/>
              </a:ext>
            </a:extLst>
          </p:cNvPr>
          <p:cNvSpPr txBox="1"/>
          <p:nvPr/>
        </p:nvSpPr>
        <p:spPr>
          <a:xfrm>
            <a:off x="702525" y="7926060"/>
            <a:ext cx="15878595" cy="1989840"/>
          </a:xfrm>
          <a:prstGeom prst="rect">
            <a:avLst/>
          </a:prstGeom>
        </p:spPr>
        <p:txBody>
          <a:bodyPr wrap="square" lIns="0" tIns="0" rIns="0" bIns="0" rtlCol="0" anchor="t">
            <a:spAutoFit/>
          </a:bodyPr>
          <a:lstStyle/>
          <a:p>
            <a:pPr>
              <a:lnSpc>
                <a:spcPts val="4500"/>
              </a:lnSpc>
              <a:spcBef>
                <a:spcPts val="1800"/>
              </a:spcBef>
              <a:spcAft>
                <a:spcPts val="2400"/>
              </a:spcAft>
            </a:pPr>
            <a:r>
              <a:rPr lang="en-US" sz="3000" spc="30" dirty="0">
                <a:solidFill>
                  <a:schemeClr val="bg1"/>
                </a:solidFill>
                <a:latin typeface="Montserrat Light"/>
              </a:rPr>
              <a:t>Directed and open-ended questions on the importance of restoration, and participant’s expectations for outcomes from restoration</a:t>
            </a:r>
          </a:p>
          <a:p>
            <a:pPr>
              <a:lnSpc>
                <a:spcPts val="4500"/>
              </a:lnSpc>
            </a:pPr>
            <a:r>
              <a:rPr lang="en-US" sz="3000" spc="30" dirty="0">
                <a:solidFill>
                  <a:schemeClr val="bg1"/>
                </a:solidFill>
                <a:latin typeface="Montserrat Light"/>
              </a:rPr>
              <a:t>Interview participants = 26</a:t>
            </a:r>
          </a:p>
        </p:txBody>
      </p:sp>
      <p:pic>
        <p:nvPicPr>
          <p:cNvPr id="6" name="Picture 5" descr="A screenshot of a question&#10;&#10;Description automatically generated">
            <a:extLst>
              <a:ext uri="{FF2B5EF4-FFF2-40B4-BE49-F238E27FC236}">
                <a16:creationId xmlns:a16="http://schemas.microsoft.com/office/drawing/2014/main" id="{85672037-BA1C-F03B-B1EA-BC6C59D72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092" y="2540741"/>
            <a:ext cx="6251485" cy="5205516"/>
          </a:xfrm>
          <a:prstGeom prst="rect">
            <a:avLst/>
          </a:prstGeom>
        </p:spPr>
      </p:pic>
    </p:spTree>
    <p:extLst>
      <p:ext uri="{BB962C8B-B14F-4D97-AF65-F5344CB8AC3E}">
        <p14:creationId xmlns:p14="http://schemas.microsoft.com/office/powerpoint/2010/main" val="310042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1A383-3DBA-AF0C-0E2C-F06A62A6A4D9}"/>
            </a:ext>
          </a:extLst>
        </p:cNvPr>
        <p:cNvGrpSpPr/>
        <p:nvPr/>
      </p:nvGrpSpPr>
      <p:grpSpPr>
        <a:xfrm>
          <a:off x="0" y="0"/>
          <a:ext cx="0" cy="0"/>
          <a:chOff x="0" y="0"/>
          <a:chExt cx="0" cy="0"/>
        </a:xfrm>
      </p:grpSpPr>
      <p:sp>
        <p:nvSpPr>
          <p:cNvPr id="9" name="TextBox 7">
            <a:extLst>
              <a:ext uri="{FF2B5EF4-FFF2-40B4-BE49-F238E27FC236}">
                <a16:creationId xmlns:a16="http://schemas.microsoft.com/office/drawing/2014/main" id="{8452AF0C-6FE7-C576-444E-AD7161FAE958}"/>
              </a:ext>
            </a:extLst>
          </p:cNvPr>
          <p:cNvSpPr txBox="1"/>
          <p:nvPr/>
        </p:nvSpPr>
        <p:spPr>
          <a:xfrm>
            <a:off x="702525" y="533816"/>
            <a:ext cx="16344900" cy="1354217"/>
          </a:xfrm>
          <a:prstGeom prst="rect">
            <a:avLst/>
          </a:prstGeom>
        </p:spPr>
        <p:txBody>
          <a:bodyPr lIns="0" tIns="0" rIns="0" bIns="0" rtlCol="0" anchor="t">
            <a:spAutoFit/>
          </a:bodyPr>
          <a:lstStyle/>
          <a:p>
            <a:r>
              <a:rPr lang="en-US" sz="4400" spc="67" dirty="0">
                <a:solidFill>
                  <a:srgbClr val="F8FBFD"/>
                </a:solidFill>
                <a:latin typeface="Montserrat Classic Bold"/>
              </a:rPr>
              <a:t>Community success definitions don’t always fit the recommended metrics</a:t>
            </a:r>
          </a:p>
        </p:txBody>
      </p:sp>
      <p:sp>
        <p:nvSpPr>
          <p:cNvPr id="10" name="AutoShape 8">
            <a:extLst>
              <a:ext uri="{FF2B5EF4-FFF2-40B4-BE49-F238E27FC236}">
                <a16:creationId xmlns:a16="http://schemas.microsoft.com/office/drawing/2014/main" id="{D0154478-7670-7F04-D06D-3D5AF37B08A1}"/>
              </a:ext>
            </a:extLst>
          </p:cNvPr>
          <p:cNvSpPr/>
          <p:nvPr/>
        </p:nvSpPr>
        <p:spPr>
          <a:xfrm>
            <a:off x="685592" y="2085715"/>
            <a:ext cx="16847089" cy="210851"/>
          </a:xfrm>
          <a:prstGeom prst="rect">
            <a:avLst/>
          </a:prstGeom>
          <a:solidFill>
            <a:srgbClr val="F8FBFD"/>
          </a:solidFill>
        </p:spPr>
        <p:txBody>
          <a:bodyPr/>
          <a:lstStyle/>
          <a:p>
            <a:endParaRPr lang="en-US"/>
          </a:p>
        </p:txBody>
      </p:sp>
      <p:pic>
        <p:nvPicPr>
          <p:cNvPr id="1026" name="Picture 2" descr="Shannon Hartsfield uses tongs to scrape oysters off the bottom of the Apalachicola Bay as he harvests six bags of oysters with his father Wednesday, Jan. 7, 2025.">
            <a:extLst>
              <a:ext uri="{FF2B5EF4-FFF2-40B4-BE49-F238E27FC236}">
                <a16:creationId xmlns:a16="http://schemas.microsoft.com/office/drawing/2014/main" id="{A5DDE9FF-CD39-5B6D-C940-DD5F26F26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19" y="2582273"/>
            <a:ext cx="4903755"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B228501E-84A0-03F6-3163-91B2AA8005B0}"/>
              </a:ext>
            </a:extLst>
          </p:cNvPr>
          <p:cNvSpPr txBox="1"/>
          <p:nvPr/>
        </p:nvSpPr>
        <p:spPr>
          <a:xfrm>
            <a:off x="755319" y="6079266"/>
            <a:ext cx="4903755" cy="495841"/>
          </a:xfrm>
          <a:prstGeom prst="rect">
            <a:avLst/>
          </a:prstGeom>
        </p:spPr>
        <p:txBody>
          <a:bodyPr wrap="square" lIns="0" tIns="0" rIns="0" bIns="0" rtlCol="0" anchor="t">
            <a:spAutoFit/>
          </a:bodyPr>
          <a:lstStyle/>
          <a:p>
            <a:pPr algn="ctr">
              <a:lnSpc>
                <a:spcPts val="4200"/>
              </a:lnSpc>
            </a:pPr>
            <a:r>
              <a:rPr lang="en-US" sz="2900" spc="259" dirty="0">
                <a:solidFill>
                  <a:srgbClr val="F8FBFD"/>
                </a:solidFill>
                <a:latin typeface="Montserrat" pitchFamily="2" charset="77"/>
              </a:rPr>
              <a:t>Oyster abundance = 17</a:t>
            </a:r>
          </a:p>
        </p:txBody>
      </p:sp>
      <p:pic>
        <p:nvPicPr>
          <p:cNvPr id="1028" name="Picture 4" descr="Estimating height of oyster reef | Graduate student Anna Win… | Flickr">
            <a:extLst>
              <a:ext uri="{FF2B5EF4-FFF2-40B4-BE49-F238E27FC236}">
                <a16:creationId xmlns:a16="http://schemas.microsoft.com/office/drawing/2014/main" id="{FD177CB1-3678-5C32-52C6-13884261A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944" y="2582273"/>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Did You Know: More Oysters Means Better Water?">
            <a:extLst>
              <a:ext uri="{FF2B5EF4-FFF2-40B4-BE49-F238E27FC236}">
                <a16:creationId xmlns:a16="http://schemas.microsoft.com/office/drawing/2014/main" id="{6C246B93-E302-B462-C0DD-625303CEB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7614" y="2582273"/>
            <a:ext cx="5825067"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6">
            <a:extLst>
              <a:ext uri="{FF2B5EF4-FFF2-40B4-BE49-F238E27FC236}">
                <a16:creationId xmlns:a16="http://schemas.microsoft.com/office/drawing/2014/main" id="{6E000EE1-3E8A-509E-F8A4-68FA80AFA2E2}"/>
              </a:ext>
            </a:extLst>
          </p:cNvPr>
          <p:cNvSpPr txBox="1"/>
          <p:nvPr/>
        </p:nvSpPr>
        <p:spPr>
          <a:xfrm>
            <a:off x="11707615" y="6079266"/>
            <a:ext cx="5825066" cy="495841"/>
          </a:xfrm>
          <a:prstGeom prst="rect">
            <a:avLst/>
          </a:prstGeom>
        </p:spPr>
        <p:txBody>
          <a:bodyPr wrap="square" lIns="0" tIns="0" rIns="0" bIns="0" rtlCol="0" anchor="t">
            <a:spAutoFit/>
          </a:bodyPr>
          <a:lstStyle/>
          <a:p>
            <a:pPr algn="ctr">
              <a:lnSpc>
                <a:spcPts val="4200"/>
              </a:lnSpc>
            </a:pPr>
            <a:r>
              <a:rPr lang="en-US" sz="2900" spc="259" dirty="0">
                <a:solidFill>
                  <a:srgbClr val="F8FBFD"/>
                </a:solidFill>
                <a:latin typeface="Montserrat" pitchFamily="2" charset="77"/>
              </a:rPr>
              <a:t>Water quality = 3</a:t>
            </a:r>
          </a:p>
        </p:txBody>
      </p:sp>
      <p:sp>
        <p:nvSpPr>
          <p:cNvPr id="6" name="TextBox 6">
            <a:extLst>
              <a:ext uri="{FF2B5EF4-FFF2-40B4-BE49-F238E27FC236}">
                <a16:creationId xmlns:a16="http://schemas.microsoft.com/office/drawing/2014/main" id="{58B74166-EB05-CD7E-E613-3C62F5A052CF}"/>
              </a:ext>
            </a:extLst>
          </p:cNvPr>
          <p:cNvSpPr txBox="1"/>
          <p:nvPr/>
        </p:nvSpPr>
        <p:spPr>
          <a:xfrm>
            <a:off x="6498945" y="6079266"/>
            <a:ext cx="4368800" cy="495841"/>
          </a:xfrm>
          <a:prstGeom prst="rect">
            <a:avLst/>
          </a:prstGeom>
        </p:spPr>
        <p:txBody>
          <a:bodyPr wrap="square" lIns="0" tIns="0" rIns="0" bIns="0" rtlCol="0" anchor="t">
            <a:spAutoFit/>
          </a:bodyPr>
          <a:lstStyle/>
          <a:p>
            <a:pPr algn="ctr">
              <a:lnSpc>
                <a:spcPts val="4200"/>
              </a:lnSpc>
            </a:pPr>
            <a:r>
              <a:rPr lang="en-US" sz="2900" spc="259" dirty="0">
                <a:solidFill>
                  <a:srgbClr val="F8FBFD"/>
                </a:solidFill>
                <a:latin typeface="Montserrat" pitchFamily="2" charset="77"/>
              </a:rPr>
              <a:t>Reef dimensions = 5</a:t>
            </a:r>
          </a:p>
        </p:txBody>
      </p:sp>
      <p:sp>
        <p:nvSpPr>
          <p:cNvPr id="7" name="TextBox 5">
            <a:extLst>
              <a:ext uri="{FF2B5EF4-FFF2-40B4-BE49-F238E27FC236}">
                <a16:creationId xmlns:a16="http://schemas.microsoft.com/office/drawing/2014/main" id="{605C47AD-C8B4-EC13-023C-D54C54C6ADC2}"/>
              </a:ext>
            </a:extLst>
          </p:cNvPr>
          <p:cNvSpPr txBox="1"/>
          <p:nvPr/>
        </p:nvSpPr>
        <p:spPr>
          <a:xfrm>
            <a:off x="720456" y="7090917"/>
            <a:ext cx="16847089" cy="2662267"/>
          </a:xfrm>
          <a:prstGeom prst="rect">
            <a:avLst/>
          </a:prstGeom>
        </p:spPr>
        <p:txBody>
          <a:bodyPr wrap="square" lIns="0" tIns="0" rIns="0" bIns="0" rtlCol="0" anchor="t">
            <a:spAutoFit/>
          </a:bodyPr>
          <a:lstStyle/>
          <a:p>
            <a:pPr algn="ctr">
              <a:spcAft>
                <a:spcPts val="1800"/>
              </a:spcAft>
            </a:pPr>
            <a:r>
              <a:rPr lang="en-US" sz="3200" spc="30" dirty="0">
                <a:solidFill>
                  <a:schemeClr val="bg1"/>
                </a:solidFill>
                <a:latin typeface="Montserrat" pitchFamily="2" charset="77"/>
              </a:rPr>
              <a:t>No respondents defined success in relation to:</a:t>
            </a:r>
          </a:p>
          <a:p>
            <a:pPr marL="457200" indent="-457200" algn="ctr">
              <a:spcAft>
                <a:spcPts val="1800"/>
              </a:spcAft>
              <a:buFontTx/>
              <a:buChar char="-"/>
            </a:pPr>
            <a:r>
              <a:rPr lang="en-US" sz="3200" spc="30" dirty="0">
                <a:solidFill>
                  <a:schemeClr val="bg1"/>
                </a:solidFill>
                <a:latin typeface="Montserrat" pitchFamily="2" charset="77"/>
              </a:rPr>
              <a:t>Oyster size distribution</a:t>
            </a:r>
          </a:p>
          <a:p>
            <a:pPr marL="457200" indent="-457200" algn="ctr">
              <a:spcAft>
                <a:spcPts val="1800"/>
              </a:spcAft>
              <a:buFontTx/>
              <a:buChar char="-"/>
            </a:pPr>
            <a:r>
              <a:rPr lang="en-US" sz="3200" spc="30" dirty="0">
                <a:solidFill>
                  <a:schemeClr val="bg1"/>
                </a:solidFill>
                <a:latin typeface="Montserrat" pitchFamily="2" charset="77"/>
              </a:rPr>
              <a:t>Related habitat responses</a:t>
            </a:r>
          </a:p>
          <a:p>
            <a:pPr marL="457200" indent="-457200" algn="ctr">
              <a:spcAft>
                <a:spcPts val="1800"/>
              </a:spcAft>
              <a:buFontTx/>
              <a:buChar char="-"/>
            </a:pPr>
            <a:r>
              <a:rPr lang="en-US" sz="3200" spc="30" dirty="0">
                <a:solidFill>
                  <a:schemeClr val="bg1"/>
                </a:solidFill>
                <a:latin typeface="Montserrat" pitchFamily="2" charset="77"/>
              </a:rPr>
              <a:t>Shell budget</a:t>
            </a:r>
          </a:p>
        </p:txBody>
      </p:sp>
    </p:spTree>
    <p:extLst>
      <p:ext uri="{BB962C8B-B14F-4D97-AF65-F5344CB8AC3E}">
        <p14:creationId xmlns:p14="http://schemas.microsoft.com/office/powerpoint/2010/main" val="2852610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56DD-2CFE-3BB8-3B38-555A3E137332}"/>
            </a:ext>
          </a:extLst>
        </p:cNvPr>
        <p:cNvGrpSpPr/>
        <p:nvPr/>
      </p:nvGrpSpPr>
      <p:grpSpPr>
        <a:xfrm>
          <a:off x="0" y="0"/>
          <a:ext cx="0" cy="0"/>
          <a:chOff x="0" y="0"/>
          <a:chExt cx="0" cy="0"/>
        </a:xfrm>
      </p:grpSpPr>
      <p:sp>
        <p:nvSpPr>
          <p:cNvPr id="9" name="TextBox 7">
            <a:extLst>
              <a:ext uri="{FF2B5EF4-FFF2-40B4-BE49-F238E27FC236}">
                <a16:creationId xmlns:a16="http://schemas.microsoft.com/office/drawing/2014/main" id="{2F935BBB-2427-14FE-28FC-045D178B78B4}"/>
              </a:ext>
            </a:extLst>
          </p:cNvPr>
          <p:cNvSpPr txBox="1"/>
          <p:nvPr/>
        </p:nvSpPr>
        <p:spPr>
          <a:xfrm>
            <a:off x="702525" y="533816"/>
            <a:ext cx="16344900" cy="1354217"/>
          </a:xfrm>
          <a:prstGeom prst="rect">
            <a:avLst/>
          </a:prstGeom>
        </p:spPr>
        <p:txBody>
          <a:bodyPr lIns="0" tIns="0" rIns="0" bIns="0" rtlCol="0" anchor="t">
            <a:spAutoFit/>
          </a:bodyPr>
          <a:lstStyle/>
          <a:p>
            <a:r>
              <a:rPr lang="en-US" sz="4400" spc="67" dirty="0">
                <a:solidFill>
                  <a:srgbClr val="F8FBFD"/>
                </a:solidFill>
                <a:latin typeface="Montserrat Classic Bold"/>
              </a:rPr>
              <a:t>Additional definitions of success encompass ecological </a:t>
            </a:r>
            <a:r>
              <a:rPr lang="en-US" sz="4400" i="1" spc="67" dirty="0">
                <a:solidFill>
                  <a:srgbClr val="F8FBFD"/>
                </a:solidFill>
                <a:latin typeface="Montserrat Classic Bold"/>
              </a:rPr>
              <a:t>and </a:t>
            </a:r>
            <a:r>
              <a:rPr lang="en-US" sz="4400" spc="67" dirty="0">
                <a:solidFill>
                  <a:srgbClr val="F8FBFD"/>
                </a:solidFill>
                <a:latin typeface="Montserrat Classic Bold"/>
              </a:rPr>
              <a:t>social outcomes </a:t>
            </a:r>
          </a:p>
        </p:txBody>
      </p:sp>
      <p:sp>
        <p:nvSpPr>
          <p:cNvPr id="10" name="AutoShape 8">
            <a:extLst>
              <a:ext uri="{FF2B5EF4-FFF2-40B4-BE49-F238E27FC236}">
                <a16:creationId xmlns:a16="http://schemas.microsoft.com/office/drawing/2014/main" id="{24EE1B61-256A-A2A4-B66C-6C558372D615}"/>
              </a:ext>
            </a:extLst>
          </p:cNvPr>
          <p:cNvSpPr/>
          <p:nvPr/>
        </p:nvSpPr>
        <p:spPr>
          <a:xfrm>
            <a:off x="702525" y="1985685"/>
            <a:ext cx="16847089" cy="210851"/>
          </a:xfrm>
          <a:prstGeom prst="rect">
            <a:avLst/>
          </a:prstGeom>
          <a:solidFill>
            <a:srgbClr val="F8FBFD"/>
          </a:solidFill>
        </p:spPr>
        <p:txBody>
          <a:bodyPr/>
          <a:lstStyle/>
          <a:p>
            <a:endParaRPr lang="en-US"/>
          </a:p>
        </p:txBody>
      </p:sp>
      <p:grpSp>
        <p:nvGrpSpPr>
          <p:cNvPr id="14" name="Group 13">
            <a:extLst>
              <a:ext uri="{FF2B5EF4-FFF2-40B4-BE49-F238E27FC236}">
                <a16:creationId xmlns:a16="http://schemas.microsoft.com/office/drawing/2014/main" id="{C60506A0-9674-28C6-E956-494284AE8D7E}"/>
              </a:ext>
            </a:extLst>
          </p:cNvPr>
          <p:cNvGrpSpPr/>
          <p:nvPr/>
        </p:nvGrpSpPr>
        <p:grpSpPr>
          <a:xfrm>
            <a:off x="363670" y="2449919"/>
            <a:ext cx="6563927" cy="5418113"/>
            <a:chOff x="363670" y="2449919"/>
            <a:chExt cx="6563927" cy="5418113"/>
          </a:xfrm>
        </p:grpSpPr>
        <p:pic>
          <p:nvPicPr>
            <p:cNvPr id="2" name="Picture 6" descr="Oyster reef habitat">
              <a:extLst>
                <a:ext uri="{FF2B5EF4-FFF2-40B4-BE49-F238E27FC236}">
                  <a16:creationId xmlns:a16="http://schemas.microsoft.com/office/drawing/2014/main" id="{08573947-5196-54E3-2AA7-6212BC4FC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422" y="3393489"/>
              <a:ext cx="5518423" cy="30351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D7D1F56D-CC89-1780-58D1-A8AF2B63EF21}"/>
                </a:ext>
              </a:extLst>
            </p:cNvPr>
            <p:cNvSpPr txBox="1"/>
            <p:nvPr/>
          </p:nvSpPr>
          <p:spPr>
            <a:xfrm>
              <a:off x="886421" y="2449919"/>
              <a:ext cx="5518424" cy="538609"/>
            </a:xfrm>
            <a:prstGeom prst="rect">
              <a:avLst/>
            </a:prstGeom>
          </p:spPr>
          <p:txBody>
            <a:bodyPr wrap="square" lIns="0" tIns="0" rIns="0" bIns="0" rtlCol="0" anchor="t">
              <a:spAutoFit/>
            </a:bodyPr>
            <a:lstStyle/>
            <a:p>
              <a:pPr algn="ctr">
                <a:lnSpc>
                  <a:spcPts val="4200"/>
                </a:lnSpc>
              </a:pPr>
              <a:r>
                <a:rPr lang="en-US" sz="3500" spc="259" dirty="0">
                  <a:solidFill>
                    <a:srgbClr val="F8FBFD"/>
                  </a:solidFill>
                  <a:latin typeface="Montserrat Classic Bold"/>
                </a:rPr>
                <a:t>Ecological outcomes</a:t>
              </a:r>
            </a:p>
          </p:txBody>
        </p:sp>
        <p:sp>
          <p:nvSpPr>
            <p:cNvPr id="11" name="TextBox 6">
              <a:extLst>
                <a:ext uri="{FF2B5EF4-FFF2-40B4-BE49-F238E27FC236}">
                  <a16:creationId xmlns:a16="http://schemas.microsoft.com/office/drawing/2014/main" id="{11F35CEB-9513-44D8-B327-2F8A9E22B984}"/>
                </a:ext>
              </a:extLst>
            </p:cNvPr>
            <p:cNvSpPr txBox="1"/>
            <p:nvPr/>
          </p:nvSpPr>
          <p:spPr>
            <a:xfrm>
              <a:off x="363670" y="6833582"/>
              <a:ext cx="6563927" cy="1034450"/>
            </a:xfrm>
            <a:prstGeom prst="rect">
              <a:avLst/>
            </a:prstGeom>
          </p:spPr>
          <p:txBody>
            <a:bodyPr wrap="square" lIns="0" tIns="0" rIns="0" bIns="0" rtlCol="0" anchor="t">
              <a:spAutoFit/>
            </a:bodyPr>
            <a:lstStyle/>
            <a:p>
              <a:pPr algn="ctr">
                <a:lnSpc>
                  <a:spcPts val="4200"/>
                </a:lnSpc>
              </a:pPr>
              <a:r>
                <a:rPr lang="en-US" sz="2900" spc="259" dirty="0">
                  <a:solidFill>
                    <a:srgbClr val="F8FBFD"/>
                  </a:solidFill>
                  <a:latin typeface="Montserrat" pitchFamily="2" charset="77"/>
                </a:rPr>
                <a:t>Non-oyster reef utilization = 5</a:t>
              </a:r>
            </a:p>
            <a:p>
              <a:pPr algn="ctr">
                <a:lnSpc>
                  <a:spcPts val="4200"/>
                </a:lnSpc>
              </a:pPr>
              <a:r>
                <a:rPr lang="en-US" sz="2900" spc="259" dirty="0">
                  <a:solidFill>
                    <a:srgbClr val="F8FBFD"/>
                  </a:solidFill>
                  <a:latin typeface="Montserrat" pitchFamily="2" charset="77"/>
                </a:rPr>
                <a:t>Shoreline protection = 1</a:t>
              </a:r>
            </a:p>
          </p:txBody>
        </p:sp>
      </p:grpSp>
      <p:grpSp>
        <p:nvGrpSpPr>
          <p:cNvPr id="15" name="Group 14">
            <a:extLst>
              <a:ext uri="{FF2B5EF4-FFF2-40B4-BE49-F238E27FC236}">
                <a16:creationId xmlns:a16="http://schemas.microsoft.com/office/drawing/2014/main" id="{17FFF6F6-F78A-57E2-6DCA-FBCC6717BA63}"/>
              </a:ext>
            </a:extLst>
          </p:cNvPr>
          <p:cNvGrpSpPr/>
          <p:nvPr/>
        </p:nvGrpSpPr>
        <p:grpSpPr>
          <a:xfrm>
            <a:off x="6262102" y="3632773"/>
            <a:ext cx="6179184" cy="6431720"/>
            <a:chOff x="6699137" y="3673215"/>
            <a:chExt cx="6179184" cy="6431720"/>
          </a:xfrm>
        </p:grpSpPr>
        <p:pic>
          <p:nvPicPr>
            <p:cNvPr id="4" name="Picture 3" descr="Where to Find Fresh, Briny Oysters on the Half Shell in Portland">
              <a:extLst>
                <a:ext uri="{FF2B5EF4-FFF2-40B4-BE49-F238E27FC236}">
                  <a16:creationId xmlns:a16="http://schemas.microsoft.com/office/drawing/2014/main" id="{BF60AC18-EAC5-77F2-3A52-62D9A0E4F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308" y="4584979"/>
              <a:ext cx="4046842" cy="30351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A346F7DA-6091-56C8-B265-62C9C79A99AA}"/>
                </a:ext>
              </a:extLst>
            </p:cNvPr>
            <p:cNvSpPr txBox="1"/>
            <p:nvPr/>
          </p:nvSpPr>
          <p:spPr>
            <a:xfrm>
              <a:off x="7634019" y="3673215"/>
              <a:ext cx="4309421" cy="538609"/>
            </a:xfrm>
            <a:prstGeom prst="rect">
              <a:avLst/>
            </a:prstGeom>
          </p:spPr>
          <p:txBody>
            <a:bodyPr wrap="square" lIns="0" tIns="0" rIns="0" bIns="0" rtlCol="0" anchor="t">
              <a:spAutoFit/>
            </a:bodyPr>
            <a:lstStyle/>
            <a:p>
              <a:pPr algn="ctr">
                <a:lnSpc>
                  <a:spcPts val="4200"/>
                </a:lnSpc>
              </a:pPr>
              <a:r>
                <a:rPr lang="en-US" sz="3500" spc="259" dirty="0">
                  <a:solidFill>
                    <a:srgbClr val="F8FBFD"/>
                  </a:solidFill>
                  <a:latin typeface="Montserrat Classic Bold"/>
                </a:rPr>
                <a:t>Social outcomes</a:t>
              </a:r>
            </a:p>
          </p:txBody>
        </p:sp>
        <p:sp>
          <p:nvSpPr>
            <p:cNvPr id="12" name="TextBox 6">
              <a:extLst>
                <a:ext uri="{FF2B5EF4-FFF2-40B4-BE49-F238E27FC236}">
                  <a16:creationId xmlns:a16="http://schemas.microsoft.com/office/drawing/2014/main" id="{B6A3A9AD-5AB1-43C0-84AC-C3A36825B28A}"/>
                </a:ext>
              </a:extLst>
            </p:cNvPr>
            <p:cNvSpPr txBox="1"/>
            <p:nvPr/>
          </p:nvSpPr>
          <p:spPr>
            <a:xfrm>
              <a:off x="6699137" y="7993267"/>
              <a:ext cx="6179184" cy="2111668"/>
            </a:xfrm>
            <a:prstGeom prst="rect">
              <a:avLst/>
            </a:prstGeom>
          </p:spPr>
          <p:txBody>
            <a:bodyPr wrap="square" lIns="0" tIns="0" rIns="0" bIns="0" rtlCol="0" anchor="t">
              <a:spAutoFit/>
            </a:bodyPr>
            <a:lstStyle/>
            <a:p>
              <a:pPr algn="ctr">
                <a:lnSpc>
                  <a:spcPts val="4200"/>
                </a:lnSpc>
              </a:pPr>
              <a:r>
                <a:rPr lang="en-US" sz="2900" spc="259" dirty="0">
                  <a:solidFill>
                    <a:srgbClr val="F8FBFD"/>
                  </a:solidFill>
                  <a:latin typeface="Montserrat" pitchFamily="2" charset="77"/>
                </a:rPr>
                <a:t>Access to food = 4</a:t>
              </a:r>
            </a:p>
            <a:p>
              <a:pPr algn="ctr">
                <a:lnSpc>
                  <a:spcPts val="4200"/>
                </a:lnSpc>
              </a:pPr>
              <a:r>
                <a:rPr lang="en-US" sz="2900" spc="259" dirty="0">
                  <a:solidFill>
                    <a:srgbClr val="F8FBFD"/>
                  </a:solidFill>
                  <a:latin typeface="Montserrat" pitchFamily="2" charset="77"/>
                </a:rPr>
                <a:t>Return of AB Brand = 4</a:t>
              </a:r>
            </a:p>
            <a:p>
              <a:pPr algn="ctr">
                <a:lnSpc>
                  <a:spcPts val="4200"/>
                </a:lnSpc>
              </a:pPr>
              <a:r>
                <a:rPr lang="en-US" sz="2900" spc="259" dirty="0">
                  <a:solidFill>
                    <a:srgbClr val="F8FBFD"/>
                  </a:solidFill>
                  <a:latin typeface="Montserrat" pitchFamily="2" charset="77"/>
                </a:rPr>
                <a:t>Return of oyster houses and community features = 3</a:t>
              </a:r>
            </a:p>
          </p:txBody>
        </p:sp>
      </p:grpSp>
      <p:grpSp>
        <p:nvGrpSpPr>
          <p:cNvPr id="16" name="Group 15">
            <a:extLst>
              <a:ext uri="{FF2B5EF4-FFF2-40B4-BE49-F238E27FC236}">
                <a16:creationId xmlns:a16="http://schemas.microsoft.com/office/drawing/2014/main" id="{E78AC259-523E-E2EB-17C7-C339166E323D}"/>
              </a:ext>
            </a:extLst>
          </p:cNvPr>
          <p:cNvGrpSpPr/>
          <p:nvPr/>
        </p:nvGrpSpPr>
        <p:grpSpPr>
          <a:xfrm>
            <a:off x="12298543" y="2445191"/>
            <a:ext cx="5625787" cy="6448569"/>
            <a:chOff x="12298544" y="2408500"/>
            <a:chExt cx="5625787" cy="6448569"/>
          </a:xfrm>
        </p:grpSpPr>
        <p:pic>
          <p:nvPicPr>
            <p:cNvPr id="2050" name="Picture 2" descr="Shannon Hartsfield, left, dumps oysters into a pile for his father to cull Wednesday, Jan. 7, 2026.">
              <a:extLst>
                <a:ext uri="{FF2B5EF4-FFF2-40B4-BE49-F238E27FC236}">
                  <a16:creationId xmlns:a16="http://schemas.microsoft.com/office/drawing/2014/main" id="{EB0545BD-5BCF-2A99-6964-B4A779297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98544" y="3285528"/>
              <a:ext cx="5625786" cy="3121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0B8879-4A1C-D342-BB86-4265D37BA922}"/>
                </a:ext>
              </a:extLst>
            </p:cNvPr>
            <p:cNvSpPr txBox="1"/>
            <p:nvPr/>
          </p:nvSpPr>
          <p:spPr>
            <a:xfrm>
              <a:off x="12298544" y="2408500"/>
              <a:ext cx="5625786" cy="538609"/>
            </a:xfrm>
            <a:prstGeom prst="rect">
              <a:avLst/>
            </a:prstGeom>
          </p:spPr>
          <p:txBody>
            <a:bodyPr wrap="square" lIns="0" tIns="0" rIns="0" bIns="0" rtlCol="0" anchor="t">
              <a:spAutoFit/>
            </a:bodyPr>
            <a:lstStyle/>
            <a:p>
              <a:pPr algn="ctr">
                <a:lnSpc>
                  <a:spcPts val="4200"/>
                </a:lnSpc>
              </a:pPr>
              <a:r>
                <a:rPr lang="en-US" sz="3500" spc="259" dirty="0">
                  <a:solidFill>
                    <a:srgbClr val="F8FBFD"/>
                  </a:solidFill>
                  <a:latin typeface="Montserrat Classic Bold"/>
                </a:rPr>
                <a:t>Fishery outcomes</a:t>
              </a:r>
            </a:p>
          </p:txBody>
        </p:sp>
        <p:sp>
          <p:nvSpPr>
            <p:cNvPr id="13" name="TextBox 6">
              <a:extLst>
                <a:ext uri="{FF2B5EF4-FFF2-40B4-BE49-F238E27FC236}">
                  <a16:creationId xmlns:a16="http://schemas.microsoft.com/office/drawing/2014/main" id="{475579D8-60D7-25FA-61A3-E476E9C64C24}"/>
                </a:ext>
              </a:extLst>
            </p:cNvPr>
            <p:cNvSpPr txBox="1"/>
            <p:nvPr/>
          </p:nvSpPr>
          <p:spPr>
            <a:xfrm>
              <a:off x="12298544" y="6745401"/>
              <a:ext cx="5625787" cy="2111668"/>
            </a:xfrm>
            <a:prstGeom prst="rect">
              <a:avLst/>
            </a:prstGeom>
          </p:spPr>
          <p:txBody>
            <a:bodyPr wrap="square" lIns="0" tIns="0" rIns="0" bIns="0" rtlCol="0" anchor="t">
              <a:spAutoFit/>
            </a:bodyPr>
            <a:lstStyle/>
            <a:p>
              <a:pPr algn="ctr">
                <a:lnSpc>
                  <a:spcPts val="4200"/>
                </a:lnSpc>
              </a:pPr>
              <a:r>
                <a:rPr lang="en-US" sz="2900" spc="259" dirty="0">
                  <a:solidFill>
                    <a:srgbClr val="F8FBFD"/>
                  </a:solidFill>
                  <a:latin typeface="Montserrat" pitchFamily="2" charset="77"/>
                </a:rPr>
                <a:t>Fishery re-opening = 22</a:t>
              </a:r>
            </a:p>
            <a:p>
              <a:pPr algn="ctr">
                <a:lnSpc>
                  <a:spcPts val="4200"/>
                </a:lnSpc>
              </a:pPr>
              <a:r>
                <a:rPr lang="en-US" sz="2900" spc="259" dirty="0">
                  <a:solidFill>
                    <a:srgbClr val="F8FBFD"/>
                  </a:solidFill>
                  <a:latin typeface="Montserrat" pitchFamily="2" charset="77"/>
                </a:rPr>
                <a:t>Fishery sustainability = 4</a:t>
              </a:r>
            </a:p>
            <a:p>
              <a:pPr algn="ctr">
                <a:lnSpc>
                  <a:spcPts val="4200"/>
                </a:lnSpc>
              </a:pPr>
              <a:r>
                <a:rPr lang="en-US" sz="2900" spc="259" dirty="0">
                  <a:solidFill>
                    <a:srgbClr val="F8FBFD"/>
                  </a:solidFill>
                  <a:latin typeface="Montserrat" pitchFamily="2" charset="77"/>
                </a:rPr>
                <a:t>Specified quantity of catch = 9</a:t>
              </a:r>
            </a:p>
          </p:txBody>
        </p:sp>
      </p:grpSp>
    </p:spTree>
    <p:extLst>
      <p:ext uri="{BB962C8B-B14F-4D97-AF65-F5344CB8AC3E}">
        <p14:creationId xmlns:p14="http://schemas.microsoft.com/office/powerpoint/2010/main" val="290740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61448-2B07-F18A-72AE-5F62706DB294}"/>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3C3CE880-F052-9C15-2A8A-5FBAD3E184D2}"/>
              </a:ext>
            </a:extLst>
          </p:cNvPr>
          <p:cNvSpPr txBox="1"/>
          <p:nvPr/>
        </p:nvSpPr>
        <p:spPr>
          <a:xfrm>
            <a:off x="723900" y="441320"/>
            <a:ext cx="16847089" cy="3185487"/>
          </a:xfrm>
          <a:prstGeom prst="rect">
            <a:avLst/>
          </a:prstGeom>
        </p:spPr>
        <p:txBody>
          <a:bodyPr wrap="square" lIns="0" tIns="0" rIns="0" bIns="0" rtlCol="0" anchor="t">
            <a:spAutoFit/>
          </a:bodyPr>
          <a:lstStyle/>
          <a:p>
            <a:pPr algn="ctr">
              <a:spcAft>
                <a:spcPts val="1800"/>
              </a:spcAft>
            </a:pPr>
            <a:r>
              <a:rPr lang="en-US" sz="3200" dirty="0">
                <a:solidFill>
                  <a:schemeClr val="bg1"/>
                </a:solidFill>
                <a:effectLst/>
                <a:latin typeface="Montserrat" pitchFamily="2" charset="77"/>
                <a:ea typeface="Aptos" panose="020B0004020202020204" pitchFamily="34" charset="0"/>
                <a:cs typeface="Times New Roman" panose="02020603050405020304" pitchFamily="18" charset="0"/>
              </a:rPr>
              <a:t>“The Bay needs the oyster reefs to continue its identity, what it is. It’s health, it’s productivity. It needs oyster reefs, without the oyster reefs it’s completely different. And if there is enough oysters and it can manage, and people can harvest oysters and make money off of it, then that’s even better. But whether there’s an oyster fishery or not, the Bay needs oysters, in the Bay for a lot of reasons. “</a:t>
            </a:r>
          </a:p>
          <a:p>
            <a:pPr algn="ctr">
              <a:spcAft>
                <a:spcPts val="1800"/>
              </a:spcAft>
            </a:pPr>
            <a:r>
              <a:rPr lang="en-US" sz="3200" spc="30" dirty="0">
                <a:solidFill>
                  <a:schemeClr val="bg1"/>
                </a:solidFill>
                <a:latin typeface="Montserrat" pitchFamily="2" charset="77"/>
                <a:cs typeface="Times New Roman" panose="02020603050405020304" pitchFamily="18" charset="0"/>
              </a:rPr>
              <a:t>Seafood Dealer</a:t>
            </a:r>
            <a:endParaRPr lang="en-US" sz="3200" spc="30" dirty="0">
              <a:solidFill>
                <a:schemeClr val="bg1"/>
              </a:solidFill>
              <a:latin typeface="Montserrat" pitchFamily="2" charset="77"/>
            </a:endParaRPr>
          </a:p>
        </p:txBody>
      </p:sp>
      <p:sp>
        <p:nvSpPr>
          <p:cNvPr id="3" name="TextBox 5">
            <a:extLst>
              <a:ext uri="{FF2B5EF4-FFF2-40B4-BE49-F238E27FC236}">
                <a16:creationId xmlns:a16="http://schemas.microsoft.com/office/drawing/2014/main" id="{80665FE7-DABD-D8AC-B51D-B68CD02162E3}"/>
              </a:ext>
            </a:extLst>
          </p:cNvPr>
          <p:cNvSpPr txBox="1"/>
          <p:nvPr/>
        </p:nvSpPr>
        <p:spPr>
          <a:xfrm>
            <a:off x="723900" y="8137520"/>
            <a:ext cx="16847089" cy="1708160"/>
          </a:xfrm>
          <a:prstGeom prst="rect">
            <a:avLst/>
          </a:prstGeom>
        </p:spPr>
        <p:txBody>
          <a:bodyPr wrap="square" lIns="0" tIns="0" rIns="0" bIns="0" rtlCol="0" anchor="t">
            <a:spAutoFit/>
          </a:bodyPr>
          <a:lstStyle/>
          <a:p>
            <a:pPr algn="ctr">
              <a:spcAft>
                <a:spcPts val="1800"/>
              </a:spcAft>
            </a:pPr>
            <a:r>
              <a:rPr lang="en-US" sz="3200" dirty="0">
                <a:solidFill>
                  <a:schemeClr val="bg1"/>
                </a:solidFill>
                <a:effectLst/>
                <a:latin typeface="Montserrat" pitchFamily="2" charset="77"/>
                <a:ea typeface="Aptos" panose="020B0004020202020204" pitchFamily="34" charset="0"/>
                <a:cs typeface="Times New Roman" panose="02020603050405020304" pitchFamily="18" charset="0"/>
              </a:rPr>
              <a:t>“To be successful? Yeah, if you could catch more than two sacks to the boat that would be good.”</a:t>
            </a:r>
          </a:p>
          <a:p>
            <a:pPr algn="ctr">
              <a:spcAft>
                <a:spcPts val="1800"/>
              </a:spcAft>
            </a:pPr>
            <a:r>
              <a:rPr lang="en-US" sz="3200" spc="30" dirty="0">
                <a:solidFill>
                  <a:schemeClr val="bg1"/>
                </a:solidFill>
                <a:latin typeface="Montserrat" pitchFamily="2" charset="77"/>
                <a:cs typeface="Times New Roman" panose="02020603050405020304" pitchFamily="18" charset="0"/>
              </a:rPr>
              <a:t>Previous Oyster Fisher</a:t>
            </a:r>
            <a:endParaRPr lang="en-US" sz="3200" spc="30" dirty="0">
              <a:solidFill>
                <a:schemeClr val="bg1"/>
              </a:solidFill>
              <a:latin typeface="Montserrat" pitchFamily="2" charset="77"/>
            </a:endParaRPr>
          </a:p>
        </p:txBody>
      </p:sp>
      <p:sp>
        <p:nvSpPr>
          <p:cNvPr id="4" name="TextBox 5">
            <a:extLst>
              <a:ext uri="{FF2B5EF4-FFF2-40B4-BE49-F238E27FC236}">
                <a16:creationId xmlns:a16="http://schemas.microsoft.com/office/drawing/2014/main" id="{2DA4255B-6F1C-D30B-FAE0-BB3C17534239}"/>
              </a:ext>
            </a:extLst>
          </p:cNvPr>
          <p:cNvSpPr txBox="1"/>
          <p:nvPr/>
        </p:nvSpPr>
        <p:spPr>
          <a:xfrm>
            <a:off x="723900" y="4158615"/>
            <a:ext cx="16847089" cy="3447098"/>
          </a:xfrm>
          <a:prstGeom prst="rect">
            <a:avLst/>
          </a:prstGeom>
        </p:spPr>
        <p:txBody>
          <a:bodyPr wrap="square" lIns="0" tIns="0" rIns="0" bIns="0" rtlCol="0" anchor="t">
            <a:spAutoFit/>
          </a:bodyPr>
          <a:lstStyle/>
          <a:p>
            <a:pPr marL="0" marR="0" algn="ctr">
              <a:spcBef>
                <a:spcPts val="0"/>
              </a:spcBef>
              <a:spcAft>
                <a:spcPts val="0"/>
              </a:spcAft>
            </a:pPr>
            <a:r>
              <a:rPr lang="en-US" sz="3200" kern="100" dirty="0">
                <a:solidFill>
                  <a:schemeClr val="bg1"/>
                </a:solidFill>
                <a:effectLst/>
                <a:latin typeface="Montserrat" pitchFamily="2" charset="77"/>
                <a:ea typeface="Aptos" panose="020B0004020202020204" pitchFamily="34" charset="0"/>
                <a:cs typeface="Times New Roman" panose="02020603050405020304" pitchFamily="18" charset="0"/>
              </a:rPr>
              <a:t>“I'd like to see all the boats back out there working. And then, just I don't know. I'd like to see them all back working. It'd be great. It's a beautiful sight when you go across that bridge in the morning and here's 300 boats over there working. You know, you know the whole economy right here in this area is making some money, you know...</a:t>
            </a:r>
            <a:r>
              <a:rPr lang="en-US" sz="3200" dirty="0">
                <a:solidFill>
                  <a:schemeClr val="bg1"/>
                </a:solidFill>
                <a:effectLst/>
                <a:latin typeface="Montserrat" pitchFamily="2" charset="77"/>
                <a:ea typeface="Aptos" panose="020B0004020202020204" pitchFamily="34" charset="0"/>
                <a:cs typeface="Times New Roman" panose="02020603050405020304" pitchFamily="18" charset="0"/>
              </a:rPr>
              <a:t> I would love to I would love to have boats, you know, come in bring oysters to me and I could turn around sell them like I did.”</a:t>
            </a:r>
            <a:endParaRPr lang="en-US" sz="3200" kern="100" dirty="0">
              <a:solidFill>
                <a:schemeClr val="bg1"/>
              </a:solidFill>
              <a:effectLst/>
              <a:latin typeface="Montserrat" pitchFamily="2" charset="77"/>
              <a:ea typeface="Aptos" panose="020B0004020202020204" pitchFamily="34" charset="0"/>
              <a:cs typeface="Times New Roman" panose="02020603050405020304" pitchFamily="18" charset="0"/>
            </a:endParaRPr>
          </a:p>
          <a:p>
            <a:pPr algn="ctr">
              <a:spcAft>
                <a:spcPts val="1800"/>
              </a:spcAft>
            </a:pPr>
            <a:r>
              <a:rPr lang="en-US" sz="3200" spc="30" dirty="0">
                <a:solidFill>
                  <a:schemeClr val="bg1"/>
                </a:solidFill>
                <a:latin typeface="Montserrat" pitchFamily="2" charset="77"/>
                <a:cs typeface="Times New Roman" panose="02020603050405020304" pitchFamily="18" charset="0"/>
              </a:rPr>
              <a:t>Restaurant Owner</a:t>
            </a:r>
            <a:endParaRPr lang="en-US" sz="3200" spc="30" dirty="0">
              <a:solidFill>
                <a:schemeClr val="bg1"/>
              </a:solidFill>
              <a:latin typeface="Montserrat" pitchFamily="2" charset="77"/>
            </a:endParaRPr>
          </a:p>
        </p:txBody>
      </p:sp>
    </p:spTree>
    <p:extLst>
      <p:ext uri="{BB962C8B-B14F-4D97-AF65-F5344CB8AC3E}">
        <p14:creationId xmlns:p14="http://schemas.microsoft.com/office/powerpoint/2010/main" val="26830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02525" y="296015"/>
            <a:ext cx="16344900" cy="1354217"/>
          </a:xfrm>
          <a:prstGeom prst="rect">
            <a:avLst/>
          </a:prstGeom>
        </p:spPr>
        <p:txBody>
          <a:bodyPr lIns="0" tIns="0" rIns="0" bIns="0" rtlCol="0" anchor="t">
            <a:spAutoFit/>
          </a:bodyPr>
          <a:lstStyle/>
          <a:p>
            <a:r>
              <a:rPr lang="en-US" sz="4400" spc="67" dirty="0">
                <a:solidFill>
                  <a:srgbClr val="F8FBFD"/>
                </a:solidFill>
                <a:latin typeface="Montserrat Classic Bold"/>
              </a:rPr>
              <a:t>Local knowledge can help develop goals, thresholds and baselines </a:t>
            </a:r>
          </a:p>
        </p:txBody>
      </p:sp>
      <p:sp>
        <p:nvSpPr>
          <p:cNvPr id="10" name="AutoShape 8">
            <a:extLst>
              <a:ext uri="{FF2B5EF4-FFF2-40B4-BE49-F238E27FC236}">
                <a16:creationId xmlns:a16="http://schemas.microsoft.com/office/drawing/2014/main" id="{47842AB9-2B81-EEC5-3201-80835E850ED3}"/>
              </a:ext>
            </a:extLst>
          </p:cNvPr>
          <p:cNvSpPr/>
          <p:nvPr/>
        </p:nvSpPr>
        <p:spPr>
          <a:xfrm>
            <a:off x="720455" y="1861389"/>
            <a:ext cx="16847089" cy="210851"/>
          </a:xfrm>
          <a:prstGeom prst="rect">
            <a:avLst/>
          </a:prstGeom>
          <a:solidFill>
            <a:srgbClr val="F8FBFD"/>
          </a:solidFill>
        </p:spPr>
        <p:txBody>
          <a:bodyPr/>
          <a:lstStyle/>
          <a:p>
            <a:endParaRPr lang="en-US"/>
          </a:p>
        </p:txBody>
      </p:sp>
      <p:sp>
        <p:nvSpPr>
          <p:cNvPr id="15" name="TextBox 5">
            <a:extLst>
              <a:ext uri="{FF2B5EF4-FFF2-40B4-BE49-F238E27FC236}">
                <a16:creationId xmlns:a16="http://schemas.microsoft.com/office/drawing/2014/main" id="{D74D4B8E-E167-5796-CAA1-BA0752688598}"/>
              </a:ext>
            </a:extLst>
          </p:cNvPr>
          <p:cNvSpPr txBox="1"/>
          <p:nvPr/>
        </p:nvSpPr>
        <p:spPr>
          <a:xfrm>
            <a:off x="702525" y="2267599"/>
            <a:ext cx="16847089" cy="7340471"/>
          </a:xfrm>
          <a:prstGeom prst="rect">
            <a:avLst/>
          </a:prstGeom>
        </p:spPr>
        <p:txBody>
          <a:bodyPr wrap="square" lIns="0" tIns="0" rIns="0" bIns="0" rtlCol="0" anchor="t">
            <a:spAutoFit/>
          </a:bodyPr>
          <a:lstStyle/>
          <a:p>
            <a:pPr marL="685800" indent="-685800">
              <a:spcAft>
                <a:spcPts val="1800"/>
              </a:spcAft>
              <a:buFont typeface="Arial" panose="020B0604020202020204" pitchFamily="34" charset="0"/>
              <a:buChar char="•"/>
            </a:pPr>
            <a:r>
              <a:rPr lang="en-US" sz="4800" spc="30" dirty="0">
                <a:solidFill>
                  <a:schemeClr val="bg1"/>
                </a:solidFill>
                <a:latin typeface="Montserrat Light"/>
              </a:rPr>
              <a:t>Co-developing goals and endpoints for restoration can help establish success for both ecological and social systems </a:t>
            </a:r>
          </a:p>
          <a:p>
            <a:pPr marL="685800" indent="-685800">
              <a:spcAft>
                <a:spcPts val="1800"/>
              </a:spcAft>
              <a:buFont typeface="Arial" panose="020B0604020202020204" pitchFamily="34" charset="0"/>
              <a:buChar char="•"/>
            </a:pPr>
            <a:r>
              <a:rPr lang="en-US" sz="4800" spc="30" dirty="0">
                <a:solidFill>
                  <a:schemeClr val="bg1"/>
                </a:solidFill>
                <a:latin typeface="Montserrat Light"/>
              </a:rPr>
              <a:t>Defining success thresholds for them long term can provide information on what works and for scaling</a:t>
            </a:r>
          </a:p>
          <a:p>
            <a:pPr marL="685800" indent="-685800">
              <a:spcAft>
                <a:spcPts val="1800"/>
              </a:spcAft>
              <a:buFont typeface="Arial" panose="020B0604020202020204" pitchFamily="34" charset="0"/>
              <a:buChar char="•"/>
            </a:pPr>
            <a:r>
              <a:rPr lang="en-US" sz="4800" spc="30" dirty="0">
                <a:solidFill>
                  <a:schemeClr val="bg1"/>
                </a:solidFill>
                <a:latin typeface="Montserrat Light"/>
              </a:rPr>
              <a:t>Need to monitor focus metrics to understand efficacy </a:t>
            </a:r>
          </a:p>
          <a:p>
            <a:pPr marL="685800" indent="-685800">
              <a:spcAft>
                <a:spcPts val="1800"/>
              </a:spcAft>
              <a:buFont typeface="Arial" panose="020B0604020202020204" pitchFamily="34" charset="0"/>
              <a:buChar char="•"/>
            </a:pPr>
            <a:r>
              <a:rPr lang="en-US" sz="4800" spc="30" dirty="0">
                <a:solidFill>
                  <a:schemeClr val="bg1"/>
                </a:solidFill>
                <a:latin typeface="Montserrat Light"/>
              </a:rPr>
              <a:t>Different restoration goals may need different funding sources x</a:t>
            </a:r>
          </a:p>
        </p:txBody>
      </p:sp>
    </p:spTree>
    <p:extLst>
      <p:ext uri="{BB962C8B-B14F-4D97-AF65-F5344CB8AC3E}">
        <p14:creationId xmlns:p14="http://schemas.microsoft.com/office/powerpoint/2010/main" val="3339331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ow oysters help fight climate change">
            <a:extLst>
              <a:ext uri="{FF2B5EF4-FFF2-40B4-BE49-F238E27FC236}">
                <a16:creationId xmlns:a16="http://schemas.microsoft.com/office/drawing/2014/main" id="{5B05580B-9907-0A54-A118-B605432F1F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4823" y="24653"/>
            <a:ext cx="18314894" cy="10988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FD5F29-61DA-C650-7C5A-E537ED5B578E}"/>
              </a:ext>
            </a:extLst>
          </p:cNvPr>
          <p:cNvSpPr txBox="1"/>
          <p:nvPr/>
        </p:nvSpPr>
        <p:spPr>
          <a:xfrm>
            <a:off x="533400" y="1409700"/>
            <a:ext cx="17221200" cy="1379224"/>
          </a:xfrm>
          <a:prstGeom prst="rect">
            <a:avLst/>
          </a:prstGeom>
          <a:noFill/>
        </p:spPr>
        <p:txBody>
          <a:bodyPr wrap="square">
            <a:spAutoFit/>
          </a:bodyPr>
          <a:lstStyle/>
          <a:p>
            <a:pPr algn="ctr">
              <a:lnSpc>
                <a:spcPts val="9450"/>
              </a:lnSpc>
            </a:pPr>
            <a:r>
              <a:rPr lang="en-US" sz="15000" spc="67" dirty="0">
                <a:solidFill>
                  <a:srgbClr val="F8FBFD"/>
                </a:solidFill>
                <a:latin typeface="Montserrat Classic Bold"/>
              </a:rPr>
              <a:t>QUESTIONS?</a:t>
            </a:r>
          </a:p>
        </p:txBody>
      </p:sp>
      <p:sp>
        <p:nvSpPr>
          <p:cNvPr id="4" name="TextBox 7">
            <a:extLst>
              <a:ext uri="{FF2B5EF4-FFF2-40B4-BE49-F238E27FC236}">
                <a16:creationId xmlns:a16="http://schemas.microsoft.com/office/drawing/2014/main" id="{15CF89DB-1AA3-F362-5F3F-33D3195D9E6E}"/>
              </a:ext>
            </a:extLst>
          </p:cNvPr>
          <p:cNvSpPr txBox="1"/>
          <p:nvPr/>
        </p:nvSpPr>
        <p:spPr>
          <a:xfrm>
            <a:off x="533400" y="9735614"/>
            <a:ext cx="13862758" cy="526733"/>
          </a:xfrm>
          <a:prstGeom prst="rect">
            <a:avLst/>
          </a:prstGeom>
        </p:spPr>
        <p:txBody>
          <a:bodyPr lIns="0" tIns="0" rIns="0" bIns="0" rtlCol="0" anchor="t">
            <a:spAutoFit/>
          </a:bodyPr>
          <a:lstStyle/>
          <a:p>
            <a:pPr>
              <a:lnSpc>
                <a:spcPts val="4590"/>
              </a:lnSpc>
            </a:pPr>
            <a:r>
              <a:rPr lang="en-US" sz="3000" spc="330" dirty="0" err="1">
                <a:solidFill>
                  <a:srgbClr val="F8FBFD"/>
                </a:solidFill>
                <a:latin typeface="Montserrat Classic"/>
              </a:rPr>
              <a:t>emansfield@fsu.edu</a:t>
            </a:r>
            <a:endParaRPr lang="en-US" sz="3000" spc="330" dirty="0">
              <a:solidFill>
                <a:srgbClr val="F8FBFD"/>
              </a:solidFill>
              <a:latin typeface="Montserrat Classic"/>
            </a:endParaRPr>
          </a:p>
        </p:txBody>
      </p:sp>
      <p:sp>
        <p:nvSpPr>
          <p:cNvPr id="5" name="TextBox 7">
            <a:extLst>
              <a:ext uri="{FF2B5EF4-FFF2-40B4-BE49-F238E27FC236}">
                <a16:creationId xmlns:a16="http://schemas.microsoft.com/office/drawing/2014/main" id="{64815CDD-7F12-50B8-9400-C2D3B0F25AE2}"/>
              </a:ext>
            </a:extLst>
          </p:cNvPr>
          <p:cNvSpPr txBox="1"/>
          <p:nvPr/>
        </p:nvSpPr>
        <p:spPr>
          <a:xfrm>
            <a:off x="1320053" y="4230900"/>
            <a:ext cx="6781800" cy="4646400"/>
          </a:xfrm>
          <a:prstGeom prst="rect">
            <a:avLst/>
          </a:prstGeom>
        </p:spPr>
        <p:txBody>
          <a:bodyPr wrap="square" lIns="0" tIns="0" rIns="0" bIns="0" rtlCol="0" anchor="t">
            <a:spAutoFit/>
          </a:bodyPr>
          <a:lstStyle/>
          <a:p>
            <a:pPr>
              <a:lnSpc>
                <a:spcPts val="4590"/>
              </a:lnSpc>
            </a:pPr>
            <a:r>
              <a:rPr lang="en-US" sz="3000" spc="330" dirty="0">
                <a:solidFill>
                  <a:srgbClr val="F8FBFD"/>
                </a:solidFill>
                <a:latin typeface="Montserrat Classic"/>
              </a:rPr>
              <a:t>Many Thanks to:</a:t>
            </a:r>
          </a:p>
          <a:p>
            <a:pPr>
              <a:lnSpc>
                <a:spcPts val="4590"/>
              </a:lnSpc>
            </a:pPr>
            <a:r>
              <a:rPr lang="en-US" sz="3000" spc="330" dirty="0">
                <a:solidFill>
                  <a:srgbClr val="F8FBFD"/>
                </a:solidFill>
                <a:latin typeface="Montserrat Classic"/>
              </a:rPr>
              <a:t>- Interview participants</a:t>
            </a:r>
          </a:p>
          <a:p>
            <a:pPr marL="457200" indent="-457200">
              <a:lnSpc>
                <a:spcPts val="4590"/>
              </a:lnSpc>
              <a:buFontTx/>
              <a:buChar char="-"/>
            </a:pPr>
            <a:r>
              <a:rPr lang="en-US" sz="3000" spc="330" dirty="0">
                <a:solidFill>
                  <a:srgbClr val="F8FBFD"/>
                </a:solidFill>
                <a:latin typeface="Montserrat Classic"/>
              </a:rPr>
              <a:t>Dr. Sandra Brooke</a:t>
            </a:r>
          </a:p>
          <a:p>
            <a:pPr marL="457200" indent="-457200">
              <a:lnSpc>
                <a:spcPts val="4590"/>
              </a:lnSpc>
              <a:buFontTx/>
              <a:buChar char="-"/>
            </a:pPr>
            <a:r>
              <a:rPr lang="en-US" sz="3000" spc="330" dirty="0">
                <a:solidFill>
                  <a:srgbClr val="F8FBFD"/>
                </a:solidFill>
                <a:latin typeface="Montserrat Classic"/>
              </a:rPr>
              <a:t>Dr. Sarah Lester</a:t>
            </a:r>
          </a:p>
          <a:p>
            <a:pPr marL="457200" indent="-457200">
              <a:lnSpc>
                <a:spcPts val="4590"/>
              </a:lnSpc>
              <a:buFontTx/>
              <a:buChar char="-"/>
            </a:pPr>
            <a:r>
              <a:rPr lang="en-US" sz="3000" spc="330" dirty="0">
                <a:solidFill>
                  <a:srgbClr val="F8FBFD"/>
                </a:solidFill>
                <a:latin typeface="Montserrat Classic"/>
              </a:rPr>
              <a:t>Dr. Andrew Rassweiler</a:t>
            </a:r>
          </a:p>
          <a:p>
            <a:pPr marL="457200" indent="-457200">
              <a:lnSpc>
                <a:spcPts val="4590"/>
              </a:lnSpc>
              <a:buFontTx/>
              <a:buChar char="-"/>
            </a:pPr>
            <a:r>
              <a:rPr lang="en-US" sz="3000" spc="330" dirty="0">
                <a:solidFill>
                  <a:srgbClr val="F8FBFD"/>
                </a:solidFill>
                <a:latin typeface="Montserrat Classic"/>
              </a:rPr>
              <a:t>Dr. Joel Trexler </a:t>
            </a:r>
          </a:p>
          <a:p>
            <a:pPr marL="457200" indent="-457200">
              <a:lnSpc>
                <a:spcPts val="4590"/>
              </a:lnSpc>
              <a:buFontTx/>
              <a:buChar char="-"/>
            </a:pPr>
            <a:r>
              <a:rPr lang="en-US" sz="3000" spc="330" dirty="0">
                <a:solidFill>
                  <a:srgbClr val="F8FBFD"/>
                </a:solidFill>
                <a:latin typeface="Montserrat Classic"/>
              </a:rPr>
              <a:t>Office of Research</a:t>
            </a:r>
          </a:p>
          <a:p>
            <a:pPr marL="457200" indent="-457200">
              <a:lnSpc>
                <a:spcPts val="4590"/>
              </a:lnSpc>
              <a:buFontTx/>
              <a:buChar char="-"/>
            </a:pPr>
            <a:r>
              <a:rPr lang="en-US" sz="3000" spc="330" dirty="0">
                <a:solidFill>
                  <a:srgbClr val="F8FBFD"/>
                </a:solidFill>
                <a:latin typeface="Montserrat Classic"/>
              </a:rPr>
              <a:t>The </a:t>
            </a:r>
            <a:r>
              <a:rPr lang="en-US" sz="3000" spc="330" dirty="0" err="1">
                <a:solidFill>
                  <a:srgbClr val="F8FBFD"/>
                </a:solidFill>
                <a:latin typeface="Montserrat Classic"/>
              </a:rPr>
              <a:t>Rasster</a:t>
            </a:r>
            <a:r>
              <a:rPr lang="en-US" sz="3000" spc="330" dirty="0">
                <a:solidFill>
                  <a:srgbClr val="F8FBFD"/>
                </a:solidFill>
                <a:latin typeface="Montserrat Classic"/>
              </a:rPr>
              <a:t> Lab</a:t>
            </a:r>
          </a:p>
        </p:txBody>
      </p:sp>
      <p:pic>
        <p:nvPicPr>
          <p:cNvPr id="7" name="Picture 2" descr="Rasster Lab | Logo Design Contest | LogoTournament">
            <a:extLst>
              <a:ext uri="{FF2B5EF4-FFF2-40B4-BE49-F238E27FC236}">
                <a16:creationId xmlns:a16="http://schemas.microsoft.com/office/drawing/2014/main" id="{E1287440-018F-6E56-8697-BD8F33303A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11" t="23387" r="7691" b="17406"/>
          <a:stretch/>
        </p:blipFill>
        <p:spPr bwMode="auto">
          <a:xfrm>
            <a:off x="9448800" y="3598079"/>
            <a:ext cx="3943023" cy="21616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SU Coastal and Marine Laboratory">
            <a:extLst>
              <a:ext uri="{FF2B5EF4-FFF2-40B4-BE49-F238E27FC236}">
                <a16:creationId xmlns:a16="http://schemas.microsoft.com/office/drawing/2014/main" id="{65CC791C-8D6E-FCE0-65CB-EE9C34886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94713" y="4576999"/>
            <a:ext cx="4133144"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ASPIRE - A Strategic Plan to Inspire Research Excellence">
            <a:extLst>
              <a:ext uri="{FF2B5EF4-FFF2-40B4-BE49-F238E27FC236}">
                <a16:creationId xmlns:a16="http://schemas.microsoft.com/office/drawing/2014/main" id="{96B6AFD3-C4EA-9014-D0EF-EEE0CC967C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8461" y="6926499"/>
            <a:ext cx="42037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iumph Commits Another $127 Million in 2022 to Transform Northwest  Florida's Economy">
            <a:extLst>
              <a:ext uri="{FF2B5EF4-FFF2-40B4-BE49-F238E27FC236}">
                <a16:creationId xmlns:a16="http://schemas.microsoft.com/office/drawing/2014/main" id="{B432F738-406D-8877-A4D5-EBA9EB6EC9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43684" y="8195500"/>
            <a:ext cx="3435201" cy="180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46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38385" y="571500"/>
            <a:ext cx="16344900" cy="1023165"/>
          </a:xfrm>
          <a:prstGeom prst="rect">
            <a:avLst/>
          </a:prstGeom>
        </p:spPr>
        <p:txBody>
          <a:bodyPr lIns="0" tIns="0" rIns="0" bIns="0" rtlCol="0" anchor="t">
            <a:spAutoFit/>
          </a:bodyPr>
          <a:lstStyle/>
          <a:p>
            <a:pPr>
              <a:lnSpc>
                <a:spcPts val="9450"/>
              </a:lnSpc>
            </a:pPr>
            <a:r>
              <a:rPr lang="en-US" sz="4400" spc="67" dirty="0">
                <a:solidFill>
                  <a:srgbClr val="F8FBFD"/>
                </a:solidFill>
                <a:latin typeface="Montserrat Classic Bold"/>
              </a:rPr>
              <a:t>Community buy-in can promote success</a:t>
            </a:r>
          </a:p>
        </p:txBody>
      </p:sp>
      <p:sp>
        <p:nvSpPr>
          <p:cNvPr id="10" name="AutoShape 8">
            <a:extLst>
              <a:ext uri="{FF2B5EF4-FFF2-40B4-BE49-F238E27FC236}">
                <a16:creationId xmlns:a16="http://schemas.microsoft.com/office/drawing/2014/main" id="{47842AB9-2B81-EEC5-3201-80835E850ED3}"/>
              </a:ext>
            </a:extLst>
          </p:cNvPr>
          <p:cNvSpPr/>
          <p:nvPr/>
        </p:nvSpPr>
        <p:spPr>
          <a:xfrm>
            <a:off x="702525" y="1808449"/>
            <a:ext cx="16847089" cy="210851"/>
          </a:xfrm>
          <a:prstGeom prst="rect">
            <a:avLst/>
          </a:prstGeom>
          <a:solidFill>
            <a:srgbClr val="F8FBFD"/>
          </a:solidFill>
        </p:spPr>
        <p:txBody>
          <a:bodyPr/>
          <a:lstStyle/>
          <a:p>
            <a:endParaRPr lang="en-US"/>
          </a:p>
        </p:txBody>
      </p:sp>
      <p:sp>
        <p:nvSpPr>
          <p:cNvPr id="15" name="TextBox 5">
            <a:extLst>
              <a:ext uri="{FF2B5EF4-FFF2-40B4-BE49-F238E27FC236}">
                <a16:creationId xmlns:a16="http://schemas.microsoft.com/office/drawing/2014/main" id="{D74D4B8E-E167-5796-CAA1-BA0752688598}"/>
              </a:ext>
            </a:extLst>
          </p:cNvPr>
          <p:cNvSpPr txBox="1"/>
          <p:nvPr/>
        </p:nvSpPr>
        <p:spPr>
          <a:xfrm>
            <a:off x="755970" y="4190562"/>
            <a:ext cx="7984275" cy="3693319"/>
          </a:xfrm>
          <a:prstGeom prst="rect">
            <a:avLst/>
          </a:prstGeom>
        </p:spPr>
        <p:txBody>
          <a:bodyPr wrap="square" lIns="0" tIns="0" rIns="0" bIns="0" rtlCol="0" anchor="t">
            <a:spAutoFit/>
          </a:bodyPr>
          <a:lstStyle/>
          <a:p>
            <a:r>
              <a:rPr lang="en-US" sz="4800" dirty="0">
                <a:solidFill>
                  <a:schemeClr val="bg1"/>
                </a:solidFill>
                <a:effectLst/>
                <a:latin typeface="Montserrat" pitchFamily="2" charset="77"/>
              </a:rPr>
              <a:t>Collaboration and </a:t>
            </a:r>
          </a:p>
          <a:p>
            <a:r>
              <a:rPr lang="en-US" sz="4800" dirty="0">
                <a:solidFill>
                  <a:schemeClr val="bg1"/>
                </a:solidFill>
                <a:effectLst/>
                <a:latin typeface="Montserrat" pitchFamily="2" charset="77"/>
              </a:rPr>
              <a:t>co-management lead to ecologically and economically positive outcomes</a:t>
            </a:r>
          </a:p>
        </p:txBody>
      </p:sp>
      <p:pic>
        <p:nvPicPr>
          <p:cNvPr id="2" name="Picture 1">
            <a:extLst>
              <a:ext uri="{FF2B5EF4-FFF2-40B4-BE49-F238E27FC236}">
                <a16:creationId xmlns:a16="http://schemas.microsoft.com/office/drawing/2014/main" id="{45050125-870B-9D52-3266-2742A2133D11}"/>
              </a:ext>
            </a:extLst>
          </p:cNvPr>
          <p:cNvPicPr>
            <a:picLocks noChangeAspect="1"/>
          </p:cNvPicPr>
          <p:nvPr/>
        </p:nvPicPr>
        <p:blipFill>
          <a:blip r:embed="rId3"/>
          <a:stretch>
            <a:fillRect/>
          </a:stretch>
        </p:blipFill>
        <p:spPr>
          <a:xfrm>
            <a:off x="8865471" y="2265322"/>
            <a:ext cx="8684143" cy="7543800"/>
          </a:xfrm>
          <a:prstGeom prst="rect">
            <a:avLst/>
          </a:prstGeom>
        </p:spPr>
      </p:pic>
      <p:sp>
        <p:nvSpPr>
          <p:cNvPr id="4" name="TextBox 3">
            <a:extLst>
              <a:ext uri="{FF2B5EF4-FFF2-40B4-BE49-F238E27FC236}">
                <a16:creationId xmlns:a16="http://schemas.microsoft.com/office/drawing/2014/main" id="{34E910E9-1E98-AC91-36C9-4B2177BFD81B}"/>
              </a:ext>
            </a:extLst>
          </p:cNvPr>
          <p:cNvSpPr txBox="1"/>
          <p:nvPr/>
        </p:nvSpPr>
        <p:spPr>
          <a:xfrm>
            <a:off x="8405614" y="9917668"/>
            <a:ext cx="9144000" cy="369332"/>
          </a:xfrm>
          <a:prstGeom prst="rect">
            <a:avLst/>
          </a:prstGeom>
          <a:noFill/>
        </p:spPr>
        <p:txBody>
          <a:bodyPr wrap="square">
            <a:spAutoFit/>
          </a:bodyPr>
          <a:lstStyle/>
          <a:p>
            <a:pPr algn="r"/>
            <a:r>
              <a:rPr lang="en-US" dirty="0" err="1">
                <a:solidFill>
                  <a:schemeClr val="bg1"/>
                </a:solidFill>
                <a:latin typeface="Montserrat" pitchFamily="2" charset="77"/>
              </a:rPr>
              <a:t>Cinner</a:t>
            </a:r>
            <a:r>
              <a:rPr lang="en-US" dirty="0">
                <a:solidFill>
                  <a:schemeClr val="bg1"/>
                </a:solidFill>
                <a:latin typeface="Montserrat" pitchFamily="2" charset="77"/>
              </a:rPr>
              <a:t> et al. (2012) PNAS</a:t>
            </a:r>
          </a:p>
        </p:txBody>
      </p:sp>
    </p:spTree>
    <p:extLst>
      <p:ext uri="{BB962C8B-B14F-4D97-AF65-F5344CB8AC3E}">
        <p14:creationId xmlns:p14="http://schemas.microsoft.com/office/powerpoint/2010/main" val="248102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38385" y="571500"/>
            <a:ext cx="16344900" cy="1048044"/>
          </a:xfrm>
          <a:prstGeom prst="rect">
            <a:avLst/>
          </a:prstGeom>
        </p:spPr>
        <p:txBody>
          <a:bodyPr lIns="0" tIns="0" rIns="0" bIns="0" rtlCol="0" anchor="t">
            <a:spAutoFit/>
          </a:bodyPr>
          <a:lstStyle/>
          <a:p>
            <a:pPr>
              <a:lnSpc>
                <a:spcPts val="9450"/>
              </a:lnSpc>
            </a:pPr>
            <a:r>
              <a:rPr lang="en-US" sz="5400" spc="67" dirty="0">
                <a:solidFill>
                  <a:srgbClr val="F8FBFD"/>
                </a:solidFill>
                <a:latin typeface="Montserrat Classic Bold"/>
              </a:rPr>
              <a:t>Defining goals for restoration</a:t>
            </a:r>
          </a:p>
        </p:txBody>
      </p:sp>
      <p:sp>
        <p:nvSpPr>
          <p:cNvPr id="10" name="AutoShape 8">
            <a:extLst>
              <a:ext uri="{FF2B5EF4-FFF2-40B4-BE49-F238E27FC236}">
                <a16:creationId xmlns:a16="http://schemas.microsoft.com/office/drawing/2014/main" id="{47842AB9-2B81-EEC5-3201-80835E850ED3}"/>
              </a:ext>
            </a:extLst>
          </p:cNvPr>
          <p:cNvSpPr/>
          <p:nvPr/>
        </p:nvSpPr>
        <p:spPr>
          <a:xfrm>
            <a:off x="702525" y="1808449"/>
            <a:ext cx="16847089" cy="210851"/>
          </a:xfrm>
          <a:prstGeom prst="rect">
            <a:avLst/>
          </a:prstGeom>
          <a:solidFill>
            <a:srgbClr val="F8FBFD"/>
          </a:solidFill>
        </p:spPr>
        <p:txBody>
          <a:bodyPr/>
          <a:lstStyle/>
          <a:p>
            <a:endParaRPr lang="en-US"/>
          </a:p>
        </p:txBody>
      </p:sp>
      <p:sp>
        <p:nvSpPr>
          <p:cNvPr id="15" name="TextBox 5">
            <a:extLst>
              <a:ext uri="{FF2B5EF4-FFF2-40B4-BE49-F238E27FC236}">
                <a16:creationId xmlns:a16="http://schemas.microsoft.com/office/drawing/2014/main" id="{D74D4B8E-E167-5796-CAA1-BA0752688598}"/>
              </a:ext>
            </a:extLst>
          </p:cNvPr>
          <p:cNvSpPr txBox="1"/>
          <p:nvPr/>
        </p:nvSpPr>
        <p:spPr>
          <a:xfrm>
            <a:off x="720455" y="2552700"/>
            <a:ext cx="16847089" cy="3924151"/>
          </a:xfrm>
          <a:prstGeom prst="rect">
            <a:avLst/>
          </a:prstGeom>
        </p:spPr>
        <p:txBody>
          <a:bodyPr wrap="square" lIns="0" tIns="0" rIns="0" bIns="0" rtlCol="0" anchor="t">
            <a:spAutoFit/>
          </a:bodyPr>
          <a:lstStyle/>
          <a:p>
            <a:pPr marL="685800" indent="-685800">
              <a:spcAft>
                <a:spcPts val="1800"/>
              </a:spcAft>
              <a:buFont typeface="Arial" panose="020B0604020202020204" pitchFamily="34" charset="0"/>
              <a:buChar char="•"/>
            </a:pPr>
            <a:r>
              <a:rPr lang="en-US" sz="4800" spc="30" dirty="0">
                <a:solidFill>
                  <a:schemeClr val="bg1"/>
                </a:solidFill>
                <a:latin typeface="Montserrat Light"/>
              </a:rPr>
              <a:t>Recent shift in restoration goals from fisheries enhancement to holistic ecosystem function recovery </a:t>
            </a:r>
            <a:r>
              <a:rPr lang="en-US" sz="2800" spc="30" dirty="0">
                <a:solidFill>
                  <a:schemeClr val="bg1"/>
                </a:solidFill>
                <a:latin typeface="Montserrat Light"/>
              </a:rPr>
              <a:t>(Baggett et al. 2015)</a:t>
            </a:r>
            <a:r>
              <a:rPr lang="en-US" sz="4800" spc="30" dirty="0">
                <a:solidFill>
                  <a:schemeClr val="bg1"/>
                </a:solidFill>
                <a:latin typeface="Montserrat Light"/>
              </a:rPr>
              <a:t> </a:t>
            </a:r>
          </a:p>
          <a:p>
            <a:pPr marL="685800" indent="-685800">
              <a:spcAft>
                <a:spcPts val="1800"/>
              </a:spcAft>
              <a:buFont typeface="Arial" panose="020B0604020202020204" pitchFamily="34" charset="0"/>
              <a:buChar char="•"/>
            </a:pPr>
            <a:r>
              <a:rPr lang="en-US" sz="4800" spc="30" dirty="0">
                <a:solidFill>
                  <a:schemeClr val="bg1"/>
                </a:solidFill>
                <a:latin typeface="Montserrat Light"/>
              </a:rPr>
              <a:t>Thresholds or endpoints provide targets to meet recovery goals </a:t>
            </a:r>
            <a:r>
              <a:rPr lang="en-US" sz="2800" spc="30" dirty="0">
                <a:solidFill>
                  <a:schemeClr val="bg1"/>
                </a:solidFill>
                <a:latin typeface="Montserrat Light"/>
              </a:rPr>
              <a:t>(Dey &amp; Schweitzer 2014)</a:t>
            </a:r>
          </a:p>
        </p:txBody>
      </p:sp>
      <p:sp>
        <p:nvSpPr>
          <p:cNvPr id="2" name="TextBox 5">
            <a:extLst>
              <a:ext uri="{FF2B5EF4-FFF2-40B4-BE49-F238E27FC236}">
                <a16:creationId xmlns:a16="http://schemas.microsoft.com/office/drawing/2014/main" id="{F4381D9A-B25A-7252-B199-91A5A1B339F2}"/>
              </a:ext>
            </a:extLst>
          </p:cNvPr>
          <p:cNvSpPr txBox="1"/>
          <p:nvPr/>
        </p:nvSpPr>
        <p:spPr>
          <a:xfrm>
            <a:off x="720456" y="7124700"/>
            <a:ext cx="16847089" cy="2031325"/>
          </a:xfrm>
          <a:prstGeom prst="rect">
            <a:avLst/>
          </a:prstGeom>
        </p:spPr>
        <p:txBody>
          <a:bodyPr wrap="square" lIns="0" tIns="0" rIns="0" bIns="0" rtlCol="0" anchor="t">
            <a:spAutoFit/>
          </a:bodyPr>
          <a:lstStyle/>
          <a:p>
            <a:pPr algn="ctr">
              <a:spcAft>
                <a:spcPts val="1800"/>
              </a:spcAft>
            </a:pPr>
            <a:r>
              <a:rPr lang="en-US" sz="4400" spc="30" dirty="0">
                <a:solidFill>
                  <a:schemeClr val="bg1"/>
                </a:solidFill>
                <a:latin typeface="Montserrat" pitchFamily="2" charset="77"/>
                <a:cs typeface="Times New Roman" panose="02020603050405020304" pitchFamily="18" charset="0"/>
              </a:rPr>
              <a:t>What if the goals of a restoration project misalign with the goals and expectations of stakeholders within the resource system?</a:t>
            </a:r>
            <a:endParaRPr lang="en-US" sz="4400" spc="30" dirty="0">
              <a:solidFill>
                <a:schemeClr val="bg1"/>
              </a:solidFill>
              <a:latin typeface="Montserrat" pitchFamily="2" charset="77"/>
            </a:endParaRPr>
          </a:p>
        </p:txBody>
      </p:sp>
    </p:spTree>
    <p:extLst>
      <p:ext uri="{BB962C8B-B14F-4D97-AF65-F5344CB8AC3E}">
        <p14:creationId xmlns:p14="http://schemas.microsoft.com/office/powerpoint/2010/main" val="18195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987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7764E-AB0A-0871-FC9A-81CC63D49B30}"/>
            </a:ext>
          </a:extLst>
        </p:cNvPr>
        <p:cNvGrpSpPr/>
        <p:nvPr/>
      </p:nvGrpSpPr>
      <p:grpSpPr>
        <a:xfrm>
          <a:off x="0" y="0"/>
          <a:ext cx="0" cy="0"/>
          <a:chOff x="0" y="0"/>
          <a:chExt cx="0" cy="0"/>
        </a:xfrm>
      </p:grpSpPr>
      <p:sp>
        <p:nvSpPr>
          <p:cNvPr id="9" name="TextBox 7">
            <a:extLst>
              <a:ext uri="{FF2B5EF4-FFF2-40B4-BE49-F238E27FC236}">
                <a16:creationId xmlns:a16="http://schemas.microsoft.com/office/drawing/2014/main" id="{8E6FF3AE-A7A3-BB45-642A-1901DA2C70BC}"/>
              </a:ext>
            </a:extLst>
          </p:cNvPr>
          <p:cNvSpPr txBox="1"/>
          <p:nvPr/>
        </p:nvSpPr>
        <p:spPr>
          <a:xfrm>
            <a:off x="702524" y="-42185"/>
            <a:ext cx="16847089" cy="1062983"/>
          </a:xfrm>
          <a:prstGeom prst="rect">
            <a:avLst/>
          </a:prstGeom>
        </p:spPr>
        <p:txBody>
          <a:bodyPr wrap="square" lIns="0" tIns="0" rIns="0" bIns="0" rtlCol="0" anchor="t">
            <a:spAutoFit/>
          </a:bodyPr>
          <a:lstStyle/>
          <a:p>
            <a:pPr>
              <a:lnSpc>
                <a:spcPts val="9450"/>
              </a:lnSpc>
            </a:pPr>
            <a:r>
              <a:rPr lang="en-US" sz="6000" spc="67" dirty="0">
                <a:solidFill>
                  <a:srgbClr val="F8FBFD"/>
                </a:solidFill>
                <a:latin typeface="Montserrat Classic Bold"/>
              </a:rPr>
              <a:t>Apalachicola Bay oyster restoration </a:t>
            </a:r>
          </a:p>
        </p:txBody>
      </p:sp>
      <p:sp>
        <p:nvSpPr>
          <p:cNvPr id="10" name="AutoShape 8">
            <a:extLst>
              <a:ext uri="{FF2B5EF4-FFF2-40B4-BE49-F238E27FC236}">
                <a16:creationId xmlns:a16="http://schemas.microsoft.com/office/drawing/2014/main" id="{A460ABD4-A7C1-6647-35F6-E09DD9DDA492}"/>
              </a:ext>
            </a:extLst>
          </p:cNvPr>
          <p:cNvSpPr/>
          <p:nvPr/>
        </p:nvSpPr>
        <p:spPr>
          <a:xfrm>
            <a:off x="687656" y="1100038"/>
            <a:ext cx="16847089" cy="210851"/>
          </a:xfrm>
          <a:prstGeom prst="rect">
            <a:avLst/>
          </a:prstGeom>
          <a:solidFill>
            <a:srgbClr val="F8FBFD"/>
          </a:solidFill>
        </p:spPr>
        <p:txBody>
          <a:bodyPr/>
          <a:lstStyle/>
          <a:p>
            <a:endParaRPr lang="en-US"/>
          </a:p>
        </p:txBody>
      </p:sp>
      <p:sp>
        <p:nvSpPr>
          <p:cNvPr id="8" name="TextBox 5">
            <a:extLst>
              <a:ext uri="{FF2B5EF4-FFF2-40B4-BE49-F238E27FC236}">
                <a16:creationId xmlns:a16="http://schemas.microsoft.com/office/drawing/2014/main" id="{19C7603C-8197-58EF-56E6-173F93A6F04C}"/>
              </a:ext>
            </a:extLst>
          </p:cNvPr>
          <p:cNvSpPr txBox="1"/>
          <p:nvPr/>
        </p:nvSpPr>
        <p:spPr>
          <a:xfrm>
            <a:off x="317184" y="7779296"/>
            <a:ext cx="2191261" cy="1938992"/>
          </a:xfrm>
          <a:prstGeom prst="rect">
            <a:avLst/>
          </a:prstGeom>
        </p:spPr>
        <p:txBody>
          <a:bodyPr wrap="square" lIns="0" tIns="0" rIns="0" bIns="0" rtlCol="0" anchor="t">
            <a:spAutoFit/>
          </a:bodyPr>
          <a:lstStyle/>
          <a:p>
            <a:r>
              <a:rPr lang="en-US" sz="3000" b="1" u="sng" spc="30" dirty="0">
                <a:solidFill>
                  <a:schemeClr val="bg1"/>
                </a:solidFill>
                <a:latin typeface="Montserrat Light"/>
              </a:rPr>
              <a:t>1870s</a:t>
            </a:r>
          </a:p>
          <a:p>
            <a:r>
              <a:rPr lang="en-US" sz="2400" spc="30" dirty="0">
                <a:solidFill>
                  <a:schemeClr val="bg1"/>
                </a:solidFill>
                <a:latin typeface="Montserrat Light"/>
              </a:rPr>
              <a:t>Oysters become the primary industry</a:t>
            </a:r>
          </a:p>
        </p:txBody>
      </p:sp>
      <p:sp>
        <p:nvSpPr>
          <p:cNvPr id="11" name="TextBox 5">
            <a:extLst>
              <a:ext uri="{FF2B5EF4-FFF2-40B4-BE49-F238E27FC236}">
                <a16:creationId xmlns:a16="http://schemas.microsoft.com/office/drawing/2014/main" id="{FACD454B-7B4D-B8CF-14C0-342EEB7C952E}"/>
              </a:ext>
            </a:extLst>
          </p:cNvPr>
          <p:cNvSpPr txBox="1"/>
          <p:nvPr/>
        </p:nvSpPr>
        <p:spPr>
          <a:xfrm>
            <a:off x="2414729" y="7481383"/>
            <a:ext cx="1979493" cy="2308324"/>
          </a:xfrm>
          <a:prstGeom prst="rect">
            <a:avLst/>
          </a:prstGeom>
        </p:spPr>
        <p:txBody>
          <a:bodyPr wrap="square" lIns="0" tIns="0" rIns="0" bIns="0" rtlCol="0" anchor="t">
            <a:spAutoFit/>
          </a:bodyPr>
          <a:lstStyle/>
          <a:p>
            <a:r>
              <a:rPr lang="en-US" sz="3000" b="1" u="sng" spc="30" dirty="0">
                <a:solidFill>
                  <a:schemeClr val="bg1"/>
                </a:solidFill>
                <a:latin typeface="Montserrat Light"/>
              </a:rPr>
              <a:t>1949</a:t>
            </a:r>
            <a:endParaRPr lang="en-US" sz="3000" b="1" spc="30" dirty="0">
              <a:solidFill>
                <a:schemeClr val="bg1"/>
              </a:solidFill>
              <a:latin typeface="Montserrat Light"/>
            </a:endParaRPr>
          </a:p>
          <a:p>
            <a:r>
              <a:rPr lang="en-US" sz="3000" b="1" spc="30" dirty="0">
                <a:solidFill>
                  <a:schemeClr val="bg1"/>
                </a:solidFill>
                <a:latin typeface="Montserrat Light"/>
              </a:rPr>
              <a:t>State shelling program est.</a:t>
            </a:r>
            <a:endParaRPr lang="en-US" sz="3000" b="1" u="sng" spc="30" dirty="0">
              <a:solidFill>
                <a:schemeClr val="bg1"/>
              </a:solidFill>
              <a:latin typeface="Montserrat Light"/>
            </a:endParaRPr>
          </a:p>
        </p:txBody>
      </p:sp>
      <p:sp>
        <p:nvSpPr>
          <p:cNvPr id="12" name="TextBox 5">
            <a:extLst>
              <a:ext uri="{FF2B5EF4-FFF2-40B4-BE49-F238E27FC236}">
                <a16:creationId xmlns:a16="http://schemas.microsoft.com/office/drawing/2014/main" id="{5AE56A92-F95E-691E-1E7D-EE75B293A562}"/>
              </a:ext>
            </a:extLst>
          </p:cNvPr>
          <p:cNvSpPr txBox="1"/>
          <p:nvPr/>
        </p:nvSpPr>
        <p:spPr>
          <a:xfrm>
            <a:off x="7397075" y="8173201"/>
            <a:ext cx="2409825" cy="1569660"/>
          </a:xfrm>
          <a:prstGeom prst="rect">
            <a:avLst/>
          </a:prstGeom>
        </p:spPr>
        <p:txBody>
          <a:bodyPr wrap="square" lIns="0" tIns="0" rIns="0" bIns="0" rtlCol="0" anchor="t">
            <a:spAutoFit/>
          </a:bodyPr>
          <a:lstStyle/>
          <a:p>
            <a:r>
              <a:rPr lang="en-US" sz="3000" b="1" u="sng" spc="30" dirty="0">
                <a:solidFill>
                  <a:schemeClr val="bg1"/>
                </a:solidFill>
                <a:latin typeface="Montserrat Light"/>
              </a:rPr>
              <a:t>2013-2021</a:t>
            </a:r>
          </a:p>
          <a:p>
            <a:r>
              <a:rPr lang="en-US" sz="2400" spc="30" dirty="0">
                <a:solidFill>
                  <a:schemeClr val="bg1"/>
                </a:solidFill>
                <a:latin typeface="Montserrat Light"/>
              </a:rPr>
              <a:t>Various shell and limestone planting </a:t>
            </a:r>
          </a:p>
        </p:txBody>
      </p:sp>
      <p:sp>
        <p:nvSpPr>
          <p:cNvPr id="16" name="TextBox 5">
            <a:extLst>
              <a:ext uri="{FF2B5EF4-FFF2-40B4-BE49-F238E27FC236}">
                <a16:creationId xmlns:a16="http://schemas.microsoft.com/office/drawing/2014/main" id="{1669B9CF-819F-16E6-1F31-FF897858DBDB}"/>
              </a:ext>
            </a:extLst>
          </p:cNvPr>
          <p:cNvSpPr txBox="1"/>
          <p:nvPr/>
        </p:nvSpPr>
        <p:spPr>
          <a:xfrm>
            <a:off x="10293449" y="8173201"/>
            <a:ext cx="2409825" cy="1569660"/>
          </a:xfrm>
          <a:prstGeom prst="rect">
            <a:avLst/>
          </a:prstGeom>
        </p:spPr>
        <p:txBody>
          <a:bodyPr wrap="square" lIns="0" tIns="0" rIns="0" bIns="0" rtlCol="0" anchor="t">
            <a:spAutoFit/>
          </a:bodyPr>
          <a:lstStyle/>
          <a:p>
            <a:r>
              <a:rPr lang="en-US" sz="3000" b="1" u="sng" spc="30" dirty="0">
                <a:solidFill>
                  <a:schemeClr val="bg1"/>
                </a:solidFill>
                <a:latin typeface="Montserrat Light"/>
              </a:rPr>
              <a:t>2019</a:t>
            </a:r>
          </a:p>
          <a:p>
            <a:r>
              <a:rPr lang="en-US" sz="2400" spc="30" dirty="0">
                <a:solidFill>
                  <a:schemeClr val="bg1"/>
                </a:solidFill>
                <a:latin typeface="Montserrat Light"/>
              </a:rPr>
              <a:t>NFWF funding for large scale restoration</a:t>
            </a:r>
          </a:p>
        </p:txBody>
      </p:sp>
      <p:sp>
        <p:nvSpPr>
          <p:cNvPr id="17" name="TextBox 5">
            <a:extLst>
              <a:ext uri="{FF2B5EF4-FFF2-40B4-BE49-F238E27FC236}">
                <a16:creationId xmlns:a16="http://schemas.microsoft.com/office/drawing/2014/main" id="{B5166F17-03B6-364B-B9F7-85445A18C6EF}"/>
              </a:ext>
            </a:extLst>
          </p:cNvPr>
          <p:cNvSpPr txBox="1"/>
          <p:nvPr/>
        </p:nvSpPr>
        <p:spPr>
          <a:xfrm>
            <a:off x="13112341" y="8145840"/>
            <a:ext cx="2409825" cy="1569660"/>
          </a:xfrm>
          <a:prstGeom prst="rect">
            <a:avLst/>
          </a:prstGeom>
        </p:spPr>
        <p:txBody>
          <a:bodyPr wrap="square" lIns="0" tIns="0" rIns="0" bIns="0" rtlCol="0" anchor="t">
            <a:spAutoFit/>
          </a:bodyPr>
          <a:lstStyle/>
          <a:p>
            <a:r>
              <a:rPr lang="en-US" sz="3000" b="1" u="sng" spc="30" dirty="0">
                <a:solidFill>
                  <a:schemeClr val="bg1"/>
                </a:solidFill>
                <a:latin typeface="Montserrat Light"/>
              </a:rPr>
              <a:t>2020</a:t>
            </a:r>
          </a:p>
          <a:p>
            <a:r>
              <a:rPr lang="en-US" sz="2400" spc="30" dirty="0">
                <a:solidFill>
                  <a:schemeClr val="bg1"/>
                </a:solidFill>
                <a:latin typeface="Montserrat Light"/>
              </a:rPr>
              <a:t>5 year commercial harvest closure</a:t>
            </a:r>
          </a:p>
        </p:txBody>
      </p:sp>
      <p:cxnSp>
        <p:nvCxnSpPr>
          <p:cNvPr id="3" name="Straight Arrow Connector 2">
            <a:extLst>
              <a:ext uri="{FF2B5EF4-FFF2-40B4-BE49-F238E27FC236}">
                <a16:creationId xmlns:a16="http://schemas.microsoft.com/office/drawing/2014/main" id="{5BCD9DD5-A5D0-20EB-0825-D4F28F8FA491}"/>
              </a:ext>
            </a:extLst>
          </p:cNvPr>
          <p:cNvCxnSpPr>
            <a:cxnSpLocks/>
          </p:cNvCxnSpPr>
          <p:nvPr/>
        </p:nvCxnSpPr>
        <p:spPr>
          <a:xfrm>
            <a:off x="152400" y="10126551"/>
            <a:ext cx="18135600" cy="0"/>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5DE4954-3C0D-2262-D94D-7A1DCEA07927}"/>
              </a:ext>
            </a:extLst>
          </p:cNvPr>
          <p:cNvCxnSpPr>
            <a:cxnSpLocks/>
          </p:cNvCxnSpPr>
          <p:nvPr/>
        </p:nvCxnSpPr>
        <p:spPr>
          <a:xfrm flipV="1">
            <a:off x="1035228" y="9642088"/>
            <a:ext cx="0" cy="4716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B5F216E-E0A0-6D9A-8BB2-B3D50AE44D82}"/>
              </a:ext>
            </a:extLst>
          </p:cNvPr>
          <p:cNvCxnSpPr>
            <a:cxnSpLocks/>
          </p:cNvCxnSpPr>
          <p:nvPr/>
        </p:nvCxnSpPr>
        <p:spPr>
          <a:xfrm flipV="1">
            <a:off x="2886758" y="9713507"/>
            <a:ext cx="0" cy="4716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AE3EA62-AE4B-6EFF-F542-B65D5104B6D2}"/>
              </a:ext>
            </a:extLst>
          </p:cNvPr>
          <p:cNvCxnSpPr>
            <a:cxnSpLocks/>
          </p:cNvCxnSpPr>
          <p:nvPr/>
        </p:nvCxnSpPr>
        <p:spPr>
          <a:xfrm flipV="1">
            <a:off x="8153638" y="9666661"/>
            <a:ext cx="0" cy="4716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BE29BDF-DD7B-4DD6-4368-EB20F97F25DE}"/>
              </a:ext>
            </a:extLst>
          </p:cNvPr>
          <p:cNvCxnSpPr>
            <a:cxnSpLocks/>
          </p:cNvCxnSpPr>
          <p:nvPr/>
        </p:nvCxnSpPr>
        <p:spPr>
          <a:xfrm flipV="1">
            <a:off x="11273672" y="9666661"/>
            <a:ext cx="0" cy="4716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DE296A-6B02-0A8A-A9AA-DBC656D70F2B}"/>
              </a:ext>
            </a:extLst>
          </p:cNvPr>
          <p:cNvCxnSpPr>
            <a:cxnSpLocks/>
          </p:cNvCxnSpPr>
          <p:nvPr/>
        </p:nvCxnSpPr>
        <p:spPr>
          <a:xfrm flipV="1">
            <a:off x="14028977" y="9639300"/>
            <a:ext cx="0" cy="4716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5070E0-EA05-D799-4FC6-80F377EC78B4}"/>
              </a:ext>
            </a:extLst>
          </p:cNvPr>
          <p:cNvCxnSpPr>
            <a:cxnSpLocks/>
          </p:cNvCxnSpPr>
          <p:nvPr/>
        </p:nvCxnSpPr>
        <p:spPr>
          <a:xfrm flipV="1">
            <a:off x="16811567" y="9639300"/>
            <a:ext cx="0" cy="4716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5">
            <a:extLst>
              <a:ext uri="{FF2B5EF4-FFF2-40B4-BE49-F238E27FC236}">
                <a16:creationId xmlns:a16="http://schemas.microsoft.com/office/drawing/2014/main" id="{041B9340-442B-3998-08AA-FD44564B5809}"/>
              </a:ext>
            </a:extLst>
          </p:cNvPr>
          <p:cNvSpPr txBox="1"/>
          <p:nvPr/>
        </p:nvSpPr>
        <p:spPr>
          <a:xfrm>
            <a:off x="16015722" y="8145840"/>
            <a:ext cx="2409825" cy="1569660"/>
          </a:xfrm>
          <a:prstGeom prst="rect">
            <a:avLst/>
          </a:prstGeom>
        </p:spPr>
        <p:txBody>
          <a:bodyPr wrap="square" lIns="0" tIns="0" rIns="0" bIns="0" rtlCol="0" anchor="t">
            <a:spAutoFit/>
          </a:bodyPr>
          <a:lstStyle/>
          <a:p>
            <a:r>
              <a:rPr lang="en-US" sz="3000" b="1" u="sng" spc="30" dirty="0">
                <a:solidFill>
                  <a:schemeClr val="bg1"/>
                </a:solidFill>
                <a:latin typeface="Montserrat Light"/>
              </a:rPr>
              <a:t>2024</a:t>
            </a:r>
          </a:p>
          <a:p>
            <a:r>
              <a:rPr lang="en-US" sz="2400" spc="30" dirty="0">
                <a:solidFill>
                  <a:schemeClr val="bg1"/>
                </a:solidFill>
                <a:latin typeface="Montserrat Light"/>
              </a:rPr>
              <a:t>FWC Major restoration effort (NFWF)</a:t>
            </a:r>
          </a:p>
        </p:txBody>
      </p:sp>
      <p:pic>
        <p:nvPicPr>
          <p:cNvPr id="5" name="Picture 4" descr="A map of the island of the bahamas&#10;&#10;AI-generated content may be incorrect.">
            <a:extLst>
              <a:ext uri="{FF2B5EF4-FFF2-40B4-BE49-F238E27FC236}">
                <a16:creationId xmlns:a16="http://schemas.microsoft.com/office/drawing/2014/main" id="{10F038FF-50DA-E8FE-322A-1A9A7BDE7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477998"/>
            <a:ext cx="11243433" cy="6573965"/>
          </a:xfrm>
          <a:prstGeom prst="rect">
            <a:avLst/>
          </a:prstGeom>
        </p:spPr>
      </p:pic>
      <p:pic>
        <p:nvPicPr>
          <p:cNvPr id="3074" name="Picture 2" descr="Apalachicola Bay Oyster Restoration Phase II">
            <a:extLst>
              <a:ext uri="{FF2B5EF4-FFF2-40B4-BE49-F238E27FC236}">
                <a16:creationId xmlns:a16="http://schemas.microsoft.com/office/drawing/2014/main" id="{8B75B12B-BAE4-4912-5F2B-0F3EA6CE9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6" y="3589162"/>
            <a:ext cx="4482051" cy="297179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5">
            <a:extLst>
              <a:ext uri="{FF2B5EF4-FFF2-40B4-BE49-F238E27FC236}">
                <a16:creationId xmlns:a16="http://schemas.microsoft.com/office/drawing/2014/main" id="{EAA42858-3ACB-96C7-448F-F9D7C44D9585}"/>
              </a:ext>
            </a:extLst>
          </p:cNvPr>
          <p:cNvSpPr txBox="1"/>
          <p:nvPr/>
        </p:nvSpPr>
        <p:spPr>
          <a:xfrm>
            <a:off x="4453975" y="8383113"/>
            <a:ext cx="2471419" cy="1200329"/>
          </a:xfrm>
          <a:prstGeom prst="rect">
            <a:avLst/>
          </a:prstGeom>
        </p:spPr>
        <p:txBody>
          <a:bodyPr wrap="square" lIns="0" tIns="0" rIns="0" bIns="0" rtlCol="0" anchor="t">
            <a:spAutoFit/>
          </a:bodyPr>
          <a:lstStyle/>
          <a:p>
            <a:r>
              <a:rPr lang="en-US" sz="2600" b="1" u="sng" spc="30" dirty="0">
                <a:solidFill>
                  <a:schemeClr val="bg1"/>
                </a:solidFill>
                <a:latin typeface="Montserrat Light"/>
              </a:rPr>
              <a:t>2011</a:t>
            </a:r>
          </a:p>
          <a:p>
            <a:r>
              <a:rPr lang="en-US" sz="2600" b="1" spc="30" dirty="0">
                <a:solidFill>
                  <a:schemeClr val="bg1"/>
                </a:solidFill>
                <a:latin typeface="Montserrat Light"/>
              </a:rPr>
              <a:t>Shelling program ends</a:t>
            </a:r>
          </a:p>
        </p:txBody>
      </p:sp>
      <p:cxnSp>
        <p:nvCxnSpPr>
          <p:cNvPr id="25" name="Straight Arrow Connector 24">
            <a:extLst>
              <a:ext uri="{FF2B5EF4-FFF2-40B4-BE49-F238E27FC236}">
                <a16:creationId xmlns:a16="http://schemas.microsoft.com/office/drawing/2014/main" id="{8AA0ECA3-2769-0A8F-B1CB-F43FC7F79D4F}"/>
              </a:ext>
            </a:extLst>
          </p:cNvPr>
          <p:cNvCxnSpPr>
            <a:cxnSpLocks/>
          </p:cNvCxnSpPr>
          <p:nvPr/>
        </p:nvCxnSpPr>
        <p:spPr>
          <a:xfrm flipV="1">
            <a:off x="5601651" y="9713507"/>
            <a:ext cx="0" cy="4716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3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ow oysters help fight climate change">
            <a:extLst>
              <a:ext uri="{FF2B5EF4-FFF2-40B4-BE49-F238E27FC236}">
                <a16:creationId xmlns:a16="http://schemas.microsoft.com/office/drawing/2014/main" id="{3B160BC7-FA90-C17F-F740-19F6660AA710}"/>
              </a:ext>
            </a:extLst>
          </p:cNvPr>
          <p:cNvPicPr>
            <a:picLocks noChangeAspect="1" noChangeArrowheads="1"/>
          </p:cNvPicPr>
          <p:nvPr/>
        </p:nvPicPr>
        <p:blipFill>
          <a:blip r:embed="rId3">
            <a:alphaModFix am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8314894" cy="1098893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p:cNvSpPr/>
          <p:nvPr/>
        </p:nvSpPr>
        <p:spPr>
          <a:xfrm>
            <a:off x="2699497" y="2966275"/>
            <a:ext cx="12915900" cy="4354449"/>
          </a:xfrm>
          <a:prstGeom prst="rect">
            <a:avLst/>
          </a:prstGeom>
          <a:solidFill>
            <a:srgbClr val="F8FBFD">
              <a:alpha val="89804"/>
            </a:srgbClr>
          </a:solidFill>
        </p:spPr>
        <p:txBody>
          <a:bodyPr/>
          <a:lstStyle/>
          <a:p>
            <a:endParaRPr lang="en-US" dirty="0"/>
          </a:p>
        </p:txBody>
      </p:sp>
      <p:sp>
        <p:nvSpPr>
          <p:cNvPr id="7" name="AutoShape 7"/>
          <p:cNvSpPr/>
          <p:nvPr/>
        </p:nvSpPr>
        <p:spPr>
          <a:xfrm>
            <a:off x="-3408039" y="1028700"/>
            <a:ext cx="4436739" cy="173843"/>
          </a:xfrm>
          <a:prstGeom prst="rect">
            <a:avLst/>
          </a:prstGeom>
          <a:solidFill>
            <a:srgbClr val="F8FBFD"/>
          </a:solidFill>
        </p:spPr>
        <p:txBody>
          <a:bodyPr/>
          <a:lstStyle/>
          <a:p>
            <a:endParaRPr lang="en-US"/>
          </a:p>
        </p:txBody>
      </p:sp>
      <p:sp>
        <p:nvSpPr>
          <p:cNvPr id="8" name="AutoShape 8"/>
          <p:cNvSpPr/>
          <p:nvPr/>
        </p:nvSpPr>
        <p:spPr>
          <a:xfrm>
            <a:off x="17259300" y="9084457"/>
            <a:ext cx="4436739" cy="173843"/>
          </a:xfrm>
          <a:prstGeom prst="rect">
            <a:avLst/>
          </a:prstGeom>
          <a:solidFill>
            <a:srgbClr val="F8FBFD"/>
          </a:solidFill>
        </p:spPr>
        <p:txBody>
          <a:bodyPr/>
          <a:lstStyle/>
          <a:p>
            <a:endParaRPr lang="en-US"/>
          </a:p>
        </p:txBody>
      </p:sp>
      <p:sp>
        <p:nvSpPr>
          <p:cNvPr id="5" name="TextBox 5"/>
          <p:cNvSpPr txBox="1"/>
          <p:nvPr/>
        </p:nvSpPr>
        <p:spPr>
          <a:xfrm>
            <a:off x="3180783" y="5427825"/>
            <a:ext cx="11919658" cy="1696875"/>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WHAT DO COMMUNITY MEMBERS PRIORITIZE FOR OYSTER RESTORATION, AND HOW DO THEY DEFINE RESTORATION SUCCESS?</a:t>
            </a:r>
          </a:p>
        </p:txBody>
      </p:sp>
      <p:sp>
        <p:nvSpPr>
          <p:cNvPr id="6" name="TextBox 5">
            <a:extLst>
              <a:ext uri="{FF2B5EF4-FFF2-40B4-BE49-F238E27FC236}">
                <a16:creationId xmlns:a16="http://schemas.microsoft.com/office/drawing/2014/main" id="{A67143C5-A8D3-6E01-03DB-C450A63A4061}"/>
              </a:ext>
            </a:extLst>
          </p:cNvPr>
          <p:cNvSpPr txBox="1"/>
          <p:nvPr/>
        </p:nvSpPr>
        <p:spPr>
          <a:xfrm>
            <a:off x="3214453" y="3162300"/>
            <a:ext cx="11919658" cy="1696875"/>
          </a:xfrm>
          <a:prstGeom prst="rect">
            <a:avLst/>
          </a:prstGeom>
        </p:spPr>
        <p:txBody>
          <a:bodyPr lIns="0" tIns="0" rIns="0" bIns="0" rtlCol="0" anchor="t">
            <a:spAutoFit/>
          </a:bodyPr>
          <a:lstStyle/>
          <a:p>
            <a:pPr algn="ctr">
              <a:lnSpc>
                <a:spcPts val="4590"/>
              </a:lnSpc>
            </a:pPr>
            <a:r>
              <a:rPr lang="en-US" sz="3000" spc="330" dirty="0">
                <a:solidFill>
                  <a:srgbClr val="053D57"/>
                </a:solidFill>
                <a:latin typeface="Montserrat Classic"/>
              </a:rPr>
              <a:t>HOW HAVE RECENT FLORIDA GULF COAST OYSTER RESTORATION EFFORTS PRIORITIZED AS GOALS AND SUCCESS METRICS?</a:t>
            </a:r>
          </a:p>
        </p:txBody>
      </p:sp>
    </p:spTree>
    <p:extLst>
      <p:ext uri="{BB962C8B-B14F-4D97-AF65-F5344CB8AC3E}">
        <p14:creationId xmlns:p14="http://schemas.microsoft.com/office/powerpoint/2010/main" val="70223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38385" y="571500"/>
            <a:ext cx="16344900" cy="1048044"/>
          </a:xfrm>
          <a:prstGeom prst="rect">
            <a:avLst/>
          </a:prstGeom>
        </p:spPr>
        <p:txBody>
          <a:bodyPr lIns="0" tIns="0" rIns="0" bIns="0" rtlCol="0" anchor="t">
            <a:spAutoFit/>
          </a:bodyPr>
          <a:lstStyle/>
          <a:p>
            <a:pPr>
              <a:lnSpc>
                <a:spcPts val="9450"/>
              </a:lnSpc>
            </a:pPr>
            <a:r>
              <a:rPr lang="en-US" sz="5400" spc="67" dirty="0">
                <a:solidFill>
                  <a:srgbClr val="F8FBFD"/>
                </a:solidFill>
                <a:latin typeface="Montserrat Classic Bold"/>
              </a:rPr>
              <a:t>Florida Gulf Coast Restoration Database </a:t>
            </a:r>
          </a:p>
        </p:txBody>
      </p:sp>
      <p:sp>
        <p:nvSpPr>
          <p:cNvPr id="10" name="AutoShape 8">
            <a:extLst>
              <a:ext uri="{FF2B5EF4-FFF2-40B4-BE49-F238E27FC236}">
                <a16:creationId xmlns:a16="http://schemas.microsoft.com/office/drawing/2014/main" id="{47842AB9-2B81-EEC5-3201-80835E850ED3}"/>
              </a:ext>
            </a:extLst>
          </p:cNvPr>
          <p:cNvSpPr/>
          <p:nvPr/>
        </p:nvSpPr>
        <p:spPr>
          <a:xfrm>
            <a:off x="702525" y="1808449"/>
            <a:ext cx="16847089" cy="210851"/>
          </a:xfrm>
          <a:prstGeom prst="rect">
            <a:avLst/>
          </a:prstGeom>
          <a:solidFill>
            <a:srgbClr val="F8FBFD"/>
          </a:solidFill>
        </p:spPr>
        <p:txBody>
          <a:bodyPr/>
          <a:lstStyle/>
          <a:p>
            <a:endParaRPr lang="en-US"/>
          </a:p>
        </p:txBody>
      </p:sp>
      <p:sp>
        <p:nvSpPr>
          <p:cNvPr id="15" name="TextBox 5">
            <a:extLst>
              <a:ext uri="{FF2B5EF4-FFF2-40B4-BE49-F238E27FC236}">
                <a16:creationId xmlns:a16="http://schemas.microsoft.com/office/drawing/2014/main" id="{D74D4B8E-E167-5796-CAA1-BA0752688598}"/>
              </a:ext>
            </a:extLst>
          </p:cNvPr>
          <p:cNvSpPr txBox="1"/>
          <p:nvPr/>
        </p:nvSpPr>
        <p:spPr>
          <a:xfrm>
            <a:off x="381000" y="2722245"/>
            <a:ext cx="14385075" cy="5784404"/>
          </a:xfrm>
          <a:prstGeom prst="rect">
            <a:avLst/>
          </a:prstGeom>
        </p:spPr>
        <p:txBody>
          <a:bodyPr wrap="square" lIns="0" tIns="0" rIns="0" bIns="0" rtlCol="0" anchor="t">
            <a:spAutoFit/>
          </a:bodyPr>
          <a:lstStyle/>
          <a:p>
            <a:pPr marL="685800" indent="-685800">
              <a:lnSpc>
                <a:spcPct val="150000"/>
              </a:lnSpc>
              <a:buFont typeface="Arial" panose="020B0604020202020204" pitchFamily="34" charset="0"/>
              <a:buChar char="•"/>
            </a:pPr>
            <a:r>
              <a:rPr lang="en-US" sz="4800" spc="30" dirty="0">
                <a:solidFill>
                  <a:schemeClr val="bg1"/>
                </a:solidFill>
                <a:latin typeface="Montserrat Light"/>
              </a:rPr>
              <a:t>Projects located along the Florida Gulf Coast</a:t>
            </a:r>
          </a:p>
          <a:p>
            <a:pPr marL="685800" indent="-685800">
              <a:lnSpc>
                <a:spcPct val="150000"/>
              </a:lnSpc>
              <a:buFont typeface="Arial" panose="020B0604020202020204" pitchFamily="34" charset="0"/>
              <a:buChar char="•"/>
            </a:pPr>
            <a:r>
              <a:rPr lang="en-US" sz="4800" spc="30" dirty="0">
                <a:solidFill>
                  <a:schemeClr val="bg1"/>
                </a:solidFill>
                <a:latin typeface="Montserrat Light"/>
              </a:rPr>
              <a:t>2000-present</a:t>
            </a:r>
          </a:p>
          <a:p>
            <a:pPr marL="685800" indent="-685800">
              <a:buFont typeface="Arial" panose="020B0604020202020204" pitchFamily="34" charset="0"/>
              <a:buChar char="•"/>
            </a:pPr>
            <a:r>
              <a:rPr lang="en-US" sz="4800" spc="30" dirty="0">
                <a:solidFill>
                  <a:schemeClr val="bg1"/>
                </a:solidFill>
                <a:latin typeface="Montserrat Light"/>
              </a:rPr>
              <a:t>Cases obtained from NOAA Restoration Atlas &amp; ABSI Oyster Restoration Database</a:t>
            </a:r>
          </a:p>
          <a:p>
            <a:pPr marL="685800" indent="-685800">
              <a:lnSpc>
                <a:spcPct val="150000"/>
              </a:lnSpc>
              <a:buFont typeface="Arial" panose="020B0604020202020204" pitchFamily="34" charset="0"/>
              <a:buChar char="•"/>
            </a:pPr>
            <a:r>
              <a:rPr lang="en-US" sz="4800" spc="30" dirty="0">
                <a:solidFill>
                  <a:schemeClr val="bg1"/>
                </a:solidFill>
                <a:latin typeface="Montserrat Light"/>
              </a:rPr>
              <a:t>34 projects with physical restoration methods included</a:t>
            </a:r>
          </a:p>
        </p:txBody>
      </p:sp>
      <p:sp>
        <p:nvSpPr>
          <p:cNvPr id="3" name="TextBox 2">
            <a:extLst>
              <a:ext uri="{FF2B5EF4-FFF2-40B4-BE49-F238E27FC236}">
                <a16:creationId xmlns:a16="http://schemas.microsoft.com/office/drawing/2014/main" id="{3B652A17-78AC-6392-3CF3-641576D4A2C7}"/>
              </a:ext>
            </a:extLst>
          </p:cNvPr>
          <p:cNvSpPr txBox="1"/>
          <p:nvPr/>
        </p:nvSpPr>
        <p:spPr>
          <a:xfrm>
            <a:off x="15079928" y="5794801"/>
            <a:ext cx="2459328" cy="830997"/>
          </a:xfrm>
          <a:prstGeom prst="rect">
            <a:avLst/>
          </a:prstGeom>
          <a:noFill/>
        </p:spPr>
        <p:txBody>
          <a:bodyPr wrap="none" rtlCol="0">
            <a:spAutoFit/>
          </a:bodyPr>
          <a:lstStyle/>
          <a:p>
            <a:pPr algn="ctr"/>
            <a:r>
              <a:rPr lang="en-US" sz="2400" dirty="0">
                <a:solidFill>
                  <a:schemeClr val="bg1"/>
                </a:solidFill>
                <a:latin typeface="Montserrat" pitchFamily="2" charset="77"/>
              </a:rPr>
              <a:t>Holly </a:t>
            </a:r>
            <a:r>
              <a:rPr lang="en-US" sz="2400" dirty="0" err="1">
                <a:solidFill>
                  <a:schemeClr val="bg1"/>
                </a:solidFill>
                <a:latin typeface="Montserrat" pitchFamily="2" charset="77"/>
              </a:rPr>
              <a:t>DeMaria</a:t>
            </a:r>
            <a:endParaRPr lang="en-US" sz="2400" dirty="0">
              <a:solidFill>
                <a:schemeClr val="bg1"/>
              </a:solidFill>
              <a:latin typeface="Montserrat" pitchFamily="2" charset="77"/>
            </a:endParaRPr>
          </a:p>
          <a:p>
            <a:pPr algn="ctr"/>
            <a:r>
              <a:rPr lang="en-US" sz="2400" dirty="0">
                <a:solidFill>
                  <a:schemeClr val="bg1"/>
                </a:solidFill>
                <a:latin typeface="Montserrat" pitchFamily="2" charset="77"/>
              </a:rPr>
              <a:t>UROP Student</a:t>
            </a:r>
          </a:p>
        </p:txBody>
      </p:sp>
      <p:pic>
        <p:nvPicPr>
          <p:cNvPr id="7170" name="Picture 2" descr="Research Symposium | Center for Undergraduate Research and ...">
            <a:extLst>
              <a:ext uri="{FF2B5EF4-FFF2-40B4-BE49-F238E27FC236}">
                <a16:creationId xmlns:a16="http://schemas.microsoft.com/office/drawing/2014/main" id="{9453DAC6-FF2B-BDC6-407D-50DA731436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17" t="19487" r="20235"/>
          <a:stretch/>
        </p:blipFill>
        <p:spPr bwMode="auto">
          <a:xfrm>
            <a:off x="14958646" y="2552700"/>
            <a:ext cx="270189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56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B857-89D8-E538-D60C-40D6FF1C97ED}"/>
            </a:ext>
          </a:extLst>
        </p:cNvPr>
        <p:cNvGrpSpPr/>
        <p:nvPr/>
      </p:nvGrpSpPr>
      <p:grpSpPr>
        <a:xfrm>
          <a:off x="0" y="0"/>
          <a:ext cx="0" cy="0"/>
          <a:chOff x="0" y="0"/>
          <a:chExt cx="0" cy="0"/>
        </a:xfrm>
      </p:grpSpPr>
      <p:sp>
        <p:nvSpPr>
          <p:cNvPr id="9" name="TextBox 7">
            <a:extLst>
              <a:ext uri="{FF2B5EF4-FFF2-40B4-BE49-F238E27FC236}">
                <a16:creationId xmlns:a16="http://schemas.microsoft.com/office/drawing/2014/main" id="{79BDB494-0AC0-89E3-EA05-09E353CD838F}"/>
              </a:ext>
            </a:extLst>
          </p:cNvPr>
          <p:cNvSpPr txBox="1"/>
          <p:nvPr/>
        </p:nvSpPr>
        <p:spPr>
          <a:xfrm>
            <a:off x="720664" y="41644"/>
            <a:ext cx="16344900" cy="1048044"/>
          </a:xfrm>
          <a:prstGeom prst="rect">
            <a:avLst/>
          </a:prstGeom>
        </p:spPr>
        <p:txBody>
          <a:bodyPr lIns="0" tIns="0" rIns="0" bIns="0" rtlCol="0" anchor="t">
            <a:spAutoFit/>
          </a:bodyPr>
          <a:lstStyle/>
          <a:p>
            <a:pPr>
              <a:lnSpc>
                <a:spcPts val="9450"/>
              </a:lnSpc>
            </a:pPr>
            <a:r>
              <a:rPr lang="en-US" sz="5400" spc="67" dirty="0">
                <a:solidFill>
                  <a:srgbClr val="F8FBFD"/>
                </a:solidFill>
                <a:latin typeface="Montserrat Classic Bold"/>
              </a:rPr>
              <a:t>Florida Gulf Coast Restoration Database </a:t>
            </a:r>
          </a:p>
        </p:txBody>
      </p:sp>
      <p:sp>
        <p:nvSpPr>
          <p:cNvPr id="10" name="AutoShape 8">
            <a:extLst>
              <a:ext uri="{FF2B5EF4-FFF2-40B4-BE49-F238E27FC236}">
                <a16:creationId xmlns:a16="http://schemas.microsoft.com/office/drawing/2014/main" id="{BBFBE2BC-7953-EDBC-0F5D-07CF0F0A1E39}"/>
              </a:ext>
            </a:extLst>
          </p:cNvPr>
          <p:cNvSpPr/>
          <p:nvPr/>
        </p:nvSpPr>
        <p:spPr>
          <a:xfrm>
            <a:off x="684804" y="1278593"/>
            <a:ext cx="16847089" cy="210851"/>
          </a:xfrm>
          <a:prstGeom prst="rect">
            <a:avLst/>
          </a:prstGeom>
          <a:solidFill>
            <a:srgbClr val="F8FBFD"/>
          </a:solidFill>
        </p:spPr>
        <p:txBody>
          <a:bodyPr/>
          <a:lstStyle/>
          <a:p>
            <a:endParaRPr lang="en-US"/>
          </a:p>
        </p:txBody>
      </p:sp>
      <p:sp>
        <p:nvSpPr>
          <p:cNvPr id="2" name="TextBox 5">
            <a:extLst>
              <a:ext uri="{FF2B5EF4-FFF2-40B4-BE49-F238E27FC236}">
                <a16:creationId xmlns:a16="http://schemas.microsoft.com/office/drawing/2014/main" id="{772202B1-77A8-0E45-638A-F10C2E1858E6}"/>
              </a:ext>
            </a:extLst>
          </p:cNvPr>
          <p:cNvSpPr txBox="1"/>
          <p:nvPr/>
        </p:nvSpPr>
        <p:spPr>
          <a:xfrm>
            <a:off x="681260" y="1298972"/>
            <a:ext cx="9220199" cy="8646726"/>
          </a:xfrm>
          <a:prstGeom prst="rect">
            <a:avLst/>
          </a:prstGeom>
        </p:spPr>
        <p:txBody>
          <a:bodyPr wrap="square" lIns="0" tIns="0" rIns="0" bIns="0" rtlCol="0" anchor="t">
            <a:spAutoFit/>
          </a:bodyPr>
          <a:lstStyle/>
          <a:p>
            <a:pPr marL="685800" indent="-685800">
              <a:lnSpc>
                <a:spcPct val="200000"/>
              </a:lnSpc>
              <a:buFont typeface="Arial" panose="020B0604020202020204" pitchFamily="34" charset="0"/>
              <a:buChar char="•"/>
            </a:pPr>
            <a:r>
              <a:rPr lang="en-US" sz="4800" spc="30" dirty="0">
                <a:solidFill>
                  <a:schemeClr val="bg1"/>
                </a:solidFill>
                <a:latin typeface="Montserrat Light"/>
              </a:rPr>
              <a:t>Restoration Goals</a:t>
            </a:r>
          </a:p>
          <a:p>
            <a:pPr marL="685800" indent="-685800">
              <a:lnSpc>
                <a:spcPct val="200000"/>
              </a:lnSpc>
              <a:buFont typeface="Arial" panose="020B0604020202020204" pitchFamily="34" charset="0"/>
              <a:buChar char="•"/>
            </a:pPr>
            <a:r>
              <a:rPr lang="en-US" sz="4800" spc="30" dirty="0">
                <a:solidFill>
                  <a:schemeClr val="bg1"/>
                </a:solidFill>
                <a:latin typeface="Montserrat Light"/>
              </a:rPr>
              <a:t>Restoration Methods</a:t>
            </a:r>
          </a:p>
          <a:p>
            <a:pPr marL="685800" indent="-685800">
              <a:lnSpc>
                <a:spcPct val="200000"/>
              </a:lnSpc>
              <a:buFont typeface="Arial" panose="020B0604020202020204" pitchFamily="34" charset="0"/>
              <a:buChar char="•"/>
            </a:pPr>
            <a:r>
              <a:rPr lang="en-US" sz="4800" spc="30" dirty="0">
                <a:solidFill>
                  <a:schemeClr val="bg1"/>
                </a:solidFill>
                <a:latin typeface="Montserrat Light"/>
              </a:rPr>
              <a:t>Did they define success?</a:t>
            </a:r>
          </a:p>
          <a:p>
            <a:pPr marL="685800" indent="-685800">
              <a:lnSpc>
                <a:spcPct val="200000"/>
              </a:lnSpc>
              <a:buFont typeface="Arial" panose="020B0604020202020204" pitchFamily="34" charset="0"/>
              <a:buChar char="•"/>
            </a:pPr>
            <a:r>
              <a:rPr lang="en-US" sz="4800" spc="30" dirty="0">
                <a:solidFill>
                  <a:schemeClr val="bg1"/>
                </a:solidFill>
                <a:latin typeface="Montserrat Light"/>
              </a:rPr>
              <a:t>Success metrics</a:t>
            </a:r>
          </a:p>
          <a:p>
            <a:pPr marL="685800" indent="-685800">
              <a:lnSpc>
                <a:spcPct val="200000"/>
              </a:lnSpc>
              <a:buFont typeface="Arial" panose="020B0604020202020204" pitchFamily="34" charset="0"/>
              <a:buChar char="•"/>
            </a:pPr>
            <a:r>
              <a:rPr lang="en-US" sz="4800" spc="30" dirty="0">
                <a:solidFill>
                  <a:schemeClr val="bg1"/>
                </a:solidFill>
                <a:latin typeface="Montserrat Light"/>
              </a:rPr>
              <a:t>Monitoring &amp; Length</a:t>
            </a:r>
          </a:p>
          <a:p>
            <a:pPr marL="685800" indent="-685800">
              <a:lnSpc>
                <a:spcPct val="200000"/>
              </a:lnSpc>
              <a:buFont typeface="Arial" panose="020B0604020202020204" pitchFamily="34" charset="0"/>
              <a:buChar char="•"/>
            </a:pPr>
            <a:r>
              <a:rPr lang="en-US" sz="4800" spc="30" dirty="0">
                <a:solidFill>
                  <a:schemeClr val="bg1"/>
                </a:solidFill>
                <a:latin typeface="Montserrat Light"/>
              </a:rPr>
              <a:t>Recovery Thresholds</a:t>
            </a:r>
          </a:p>
        </p:txBody>
      </p:sp>
      <p:sp>
        <p:nvSpPr>
          <p:cNvPr id="5" name="TextBox 5">
            <a:extLst>
              <a:ext uri="{FF2B5EF4-FFF2-40B4-BE49-F238E27FC236}">
                <a16:creationId xmlns:a16="http://schemas.microsoft.com/office/drawing/2014/main" id="{4E9DCF53-EFC1-2E5D-7D2F-8868D842F175}"/>
              </a:ext>
            </a:extLst>
          </p:cNvPr>
          <p:cNvSpPr txBox="1"/>
          <p:nvPr/>
        </p:nvSpPr>
        <p:spPr>
          <a:xfrm>
            <a:off x="7315200" y="1678349"/>
            <a:ext cx="11183468" cy="1107996"/>
          </a:xfrm>
          <a:prstGeom prst="rect">
            <a:avLst/>
          </a:prstGeom>
        </p:spPr>
        <p:txBody>
          <a:bodyPr wrap="square" lIns="0" tIns="0" rIns="0" bIns="0" rtlCol="0" anchor="t">
            <a:spAutoFit/>
          </a:bodyPr>
          <a:lstStyle/>
          <a:p>
            <a:r>
              <a:rPr lang="en-US" sz="3600" i="1" spc="30" dirty="0">
                <a:solidFill>
                  <a:schemeClr val="bg1"/>
                </a:solidFill>
                <a:latin typeface="Montserrat Light"/>
              </a:rPr>
              <a:t>Increase oyster population, habitat enhancement </a:t>
            </a:r>
          </a:p>
        </p:txBody>
      </p:sp>
      <p:sp>
        <p:nvSpPr>
          <p:cNvPr id="6" name="TextBox 5">
            <a:extLst>
              <a:ext uri="{FF2B5EF4-FFF2-40B4-BE49-F238E27FC236}">
                <a16:creationId xmlns:a16="http://schemas.microsoft.com/office/drawing/2014/main" id="{AA187D87-FE34-7292-C1AD-9E576B1189B1}"/>
              </a:ext>
            </a:extLst>
          </p:cNvPr>
          <p:cNvSpPr txBox="1"/>
          <p:nvPr/>
        </p:nvSpPr>
        <p:spPr>
          <a:xfrm>
            <a:off x="8458200" y="3390900"/>
            <a:ext cx="11183468" cy="553998"/>
          </a:xfrm>
          <a:prstGeom prst="rect">
            <a:avLst/>
          </a:prstGeom>
        </p:spPr>
        <p:txBody>
          <a:bodyPr wrap="square" lIns="0" tIns="0" rIns="0" bIns="0" rtlCol="0" anchor="t">
            <a:spAutoFit/>
          </a:bodyPr>
          <a:lstStyle/>
          <a:p>
            <a:r>
              <a:rPr lang="en-US" sz="3600" i="1" spc="30" dirty="0">
                <a:solidFill>
                  <a:schemeClr val="bg1"/>
                </a:solidFill>
                <a:latin typeface="Montserrat Light"/>
              </a:rPr>
              <a:t>Spat on shell, adult outplant </a:t>
            </a:r>
          </a:p>
        </p:txBody>
      </p:sp>
      <p:sp>
        <p:nvSpPr>
          <p:cNvPr id="7" name="TextBox 6">
            <a:extLst>
              <a:ext uri="{FF2B5EF4-FFF2-40B4-BE49-F238E27FC236}">
                <a16:creationId xmlns:a16="http://schemas.microsoft.com/office/drawing/2014/main" id="{9630CD22-25FF-30A7-687F-5699FCC30F88}"/>
              </a:ext>
            </a:extLst>
          </p:cNvPr>
          <p:cNvSpPr txBox="1"/>
          <p:nvPr/>
        </p:nvSpPr>
        <p:spPr>
          <a:xfrm>
            <a:off x="7104532" y="6342103"/>
            <a:ext cx="11183468" cy="553998"/>
          </a:xfrm>
          <a:prstGeom prst="rect">
            <a:avLst/>
          </a:prstGeom>
        </p:spPr>
        <p:txBody>
          <a:bodyPr wrap="square" lIns="0" tIns="0" rIns="0" bIns="0" rtlCol="0" anchor="t">
            <a:spAutoFit/>
          </a:bodyPr>
          <a:lstStyle/>
          <a:p>
            <a:r>
              <a:rPr lang="en-US" sz="3600" i="1" spc="30" dirty="0">
                <a:solidFill>
                  <a:schemeClr val="bg1"/>
                </a:solidFill>
                <a:latin typeface="Montserrat Light"/>
              </a:rPr>
              <a:t>Oyster abundance, size distributions, reef size</a:t>
            </a:r>
          </a:p>
        </p:txBody>
      </p:sp>
      <p:sp>
        <p:nvSpPr>
          <p:cNvPr id="8" name="TextBox 7">
            <a:extLst>
              <a:ext uri="{FF2B5EF4-FFF2-40B4-BE49-F238E27FC236}">
                <a16:creationId xmlns:a16="http://schemas.microsoft.com/office/drawing/2014/main" id="{32596C8F-FAB1-DBE4-0643-997FD10F5C32}"/>
              </a:ext>
            </a:extLst>
          </p:cNvPr>
          <p:cNvSpPr txBox="1"/>
          <p:nvPr/>
        </p:nvSpPr>
        <p:spPr>
          <a:xfrm>
            <a:off x="8229600" y="8885295"/>
            <a:ext cx="9782058" cy="1107996"/>
          </a:xfrm>
          <a:prstGeom prst="rect">
            <a:avLst/>
          </a:prstGeom>
        </p:spPr>
        <p:txBody>
          <a:bodyPr wrap="square" lIns="0" tIns="0" rIns="0" bIns="0" rtlCol="0" anchor="t">
            <a:spAutoFit/>
          </a:bodyPr>
          <a:lstStyle/>
          <a:p>
            <a:r>
              <a:rPr lang="en-US" sz="3600" i="1" spc="30" dirty="0">
                <a:solidFill>
                  <a:schemeClr val="bg1"/>
                </a:solidFill>
                <a:latin typeface="Montserrat Light"/>
              </a:rPr>
              <a:t>Defined target densities, vertical relief, spat presence, etc. </a:t>
            </a:r>
          </a:p>
        </p:txBody>
      </p:sp>
    </p:spTree>
    <p:extLst>
      <p:ext uri="{BB962C8B-B14F-4D97-AF65-F5344CB8AC3E}">
        <p14:creationId xmlns:p14="http://schemas.microsoft.com/office/powerpoint/2010/main" val="2720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093980A6-167F-AF35-B13E-3A1E3E36B359}"/>
              </a:ext>
            </a:extLst>
          </p:cNvPr>
          <p:cNvSpPr txBox="1"/>
          <p:nvPr/>
        </p:nvSpPr>
        <p:spPr>
          <a:xfrm>
            <a:off x="738385" y="571500"/>
            <a:ext cx="16344900" cy="1048044"/>
          </a:xfrm>
          <a:prstGeom prst="rect">
            <a:avLst/>
          </a:prstGeom>
        </p:spPr>
        <p:txBody>
          <a:bodyPr lIns="0" tIns="0" rIns="0" bIns="0" rtlCol="0" anchor="t">
            <a:spAutoFit/>
          </a:bodyPr>
          <a:lstStyle/>
          <a:p>
            <a:pPr>
              <a:lnSpc>
                <a:spcPts val="9450"/>
              </a:lnSpc>
            </a:pPr>
            <a:r>
              <a:rPr lang="en-US" sz="5400" spc="67" dirty="0">
                <a:solidFill>
                  <a:srgbClr val="F8FBFD"/>
                </a:solidFill>
                <a:latin typeface="Montserrat Classic Bold"/>
              </a:rPr>
              <a:t>Many cases had multiple goals for restoration</a:t>
            </a:r>
          </a:p>
        </p:txBody>
      </p:sp>
      <p:sp>
        <p:nvSpPr>
          <p:cNvPr id="10" name="AutoShape 8">
            <a:extLst>
              <a:ext uri="{FF2B5EF4-FFF2-40B4-BE49-F238E27FC236}">
                <a16:creationId xmlns:a16="http://schemas.microsoft.com/office/drawing/2014/main" id="{47842AB9-2B81-EEC5-3201-80835E850ED3}"/>
              </a:ext>
            </a:extLst>
          </p:cNvPr>
          <p:cNvSpPr/>
          <p:nvPr/>
        </p:nvSpPr>
        <p:spPr>
          <a:xfrm>
            <a:off x="702525" y="1808449"/>
            <a:ext cx="16847089" cy="210851"/>
          </a:xfrm>
          <a:prstGeom prst="rect">
            <a:avLst/>
          </a:prstGeom>
          <a:solidFill>
            <a:srgbClr val="F8FBFD"/>
          </a:solidFill>
        </p:spPr>
        <p:txBody>
          <a:bodyPr/>
          <a:lstStyle/>
          <a:p>
            <a:endParaRPr lang="en-US"/>
          </a:p>
        </p:txBody>
      </p:sp>
      <p:graphicFrame>
        <p:nvGraphicFramePr>
          <p:cNvPr id="4" name="Chart 3">
            <a:extLst>
              <a:ext uri="{FF2B5EF4-FFF2-40B4-BE49-F238E27FC236}">
                <a16:creationId xmlns:a16="http://schemas.microsoft.com/office/drawing/2014/main" id="{728DF435-3FB9-E847-0AC8-378DDF567638}"/>
              </a:ext>
            </a:extLst>
          </p:cNvPr>
          <p:cNvGraphicFramePr>
            <a:graphicFrameLocks/>
          </p:cNvGraphicFramePr>
          <p:nvPr>
            <p:extLst>
              <p:ext uri="{D42A27DB-BD31-4B8C-83A1-F6EECF244321}">
                <p14:modId xmlns:p14="http://schemas.microsoft.com/office/powerpoint/2010/main" val="1426135753"/>
              </p:ext>
            </p:extLst>
          </p:nvPr>
        </p:nvGraphicFramePr>
        <p:xfrm>
          <a:off x="304800" y="2208205"/>
          <a:ext cx="17678399" cy="75250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435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3DF0D-0EC8-276C-6892-31F68B2B2073}"/>
            </a:ext>
          </a:extLst>
        </p:cNvPr>
        <p:cNvGrpSpPr/>
        <p:nvPr/>
      </p:nvGrpSpPr>
      <p:grpSpPr>
        <a:xfrm>
          <a:off x="0" y="0"/>
          <a:ext cx="0" cy="0"/>
          <a:chOff x="0" y="0"/>
          <a:chExt cx="0" cy="0"/>
        </a:xfrm>
      </p:grpSpPr>
      <p:sp>
        <p:nvSpPr>
          <p:cNvPr id="9" name="TextBox 7">
            <a:extLst>
              <a:ext uri="{FF2B5EF4-FFF2-40B4-BE49-F238E27FC236}">
                <a16:creationId xmlns:a16="http://schemas.microsoft.com/office/drawing/2014/main" id="{38BA4969-5349-FAB6-CCE8-68D71C8683EE}"/>
              </a:ext>
            </a:extLst>
          </p:cNvPr>
          <p:cNvSpPr txBox="1"/>
          <p:nvPr/>
        </p:nvSpPr>
        <p:spPr>
          <a:xfrm>
            <a:off x="702525" y="-27901"/>
            <a:ext cx="16344900" cy="1033103"/>
          </a:xfrm>
          <a:prstGeom prst="rect">
            <a:avLst/>
          </a:prstGeom>
        </p:spPr>
        <p:txBody>
          <a:bodyPr lIns="0" tIns="0" rIns="0" bIns="0" rtlCol="0" anchor="t">
            <a:spAutoFit/>
          </a:bodyPr>
          <a:lstStyle/>
          <a:p>
            <a:pPr>
              <a:lnSpc>
                <a:spcPts val="9450"/>
              </a:lnSpc>
            </a:pPr>
            <a:r>
              <a:rPr lang="en-US" sz="4800" spc="67" dirty="0">
                <a:solidFill>
                  <a:srgbClr val="F8FBFD"/>
                </a:solidFill>
                <a:latin typeface="Montserrat Classic Bold"/>
              </a:rPr>
              <a:t>Both population and ecosystem services of focus</a:t>
            </a:r>
          </a:p>
        </p:txBody>
      </p:sp>
      <p:sp>
        <p:nvSpPr>
          <p:cNvPr id="10" name="AutoShape 8">
            <a:extLst>
              <a:ext uri="{FF2B5EF4-FFF2-40B4-BE49-F238E27FC236}">
                <a16:creationId xmlns:a16="http://schemas.microsoft.com/office/drawing/2014/main" id="{F26526F5-3406-9349-A08F-063247C007D2}"/>
              </a:ext>
            </a:extLst>
          </p:cNvPr>
          <p:cNvSpPr/>
          <p:nvPr/>
        </p:nvSpPr>
        <p:spPr>
          <a:xfrm>
            <a:off x="680754" y="1269382"/>
            <a:ext cx="16847089" cy="210851"/>
          </a:xfrm>
          <a:prstGeom prst="rect">
            <a:avLst/>
          </a:prstGeom>
          <a:solidFill>
            <a:srgbClr val="F8FBFD"/>
          </a:solidFill>
        </p:spPr>
        <p:txBody>
          <a:bodyPr/>
          <a:lstStyle/>
          <a:p>
            <a:endParaRPr lang="en-US"/>
          </a:p>
        </p:txBody>
      </p:sp>
      <p:sp>
        <p:nvSpPr>
          <p:cNvPr id="4" name="TextBox 3">
            <a:extLst>
              <a:ext uri="{FF2B5EF4-FFF2-40B4-BE49-F238E27FC236}">
                <a16:creationId xmlns:a16="http://schemas.microsoft.com/office/drawing/2014/main" id="{CB7C212B-D41F-E05E-70AF-57CDEAA01620}"/>
              </a:ext>
            </a:extLst>
          </p:cNvPr>
          <p:cNvSpPr txBox="1"/>
          <p:nvPr/>
        </p:nvSpPr>
        <p:spPr>
          <a:xfrm>
            <a:off x="76200" y="4528912"/>
            <a:ext cx="3505200" cy="2554545"/>
          </a:xfrm>
          <a:prstGeom prst="rect">
            <a:avLst/>
          </a:prstGeom>
          <a:noFill/>
        </p:spPr>
        <p:txBody>
          <a:bodyPr wrap="square" rtlCol="0">
            <a:spAutoFit/>
          </a:bodyPr>
          <a:lstStyle/>
          <a:p>
            <a:r>
              <a:rPr lang="en-US" sz="3200" dirty="0">
                <a:solidFill>
                  <a:schemeClr val="bg1"/>
                </a:solidFill>
              </a:rPr>
              <a:t>Percentage of projects defining success as an increase or change in specified metric</a:t>
            </a:r>
          </a:p>
        </p:txBody>
      </p:sp>
      <p:graphicFrame>
        <p:nvGraphicFramePr>
          <p:cNvPr id="5" name="Chart 4">
            <a:extLst>
              <a:ext uri="{FF2B5EF4-FFF2-40B4-BE49-F238E27FC236}">
                <a16:creationId xmlns:a16="http://schemas.microsoft.com/office/drawing/2014/main" id="{6F7FBD16-DE56-F908-0FC5-3F68EEE19BC6}"/>
              </a:ext>
            </a:extLst>
          </p:cNvPr>
          <p:cNvGraphicFramePr>
            <a:graphicFrameLocks/>
          </p:cNvGraphicFramePr>
          <p:nvPr>
            <p:extLst>
              <p:ext uri="{D42A27DB-BD31-4B8C-83A1-F6EECF244321}">
                <p14:modId xmlns:p14="http://schemas.microsoft.com/office/powerpoint/2010/main" val="2045016964"/>
              </p:ext>
            </p:extLst>
          </p:nvPr>
        </p:nvGraphicFramePr>
        <p:xfrm>
          <a:off x="3352800" y="1773220"/>
          <a:ext cx="14706600" cy="81179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455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1DEFE-3DAD-373D-961F-B30FC1184269}"/>
            </a:ext>
          </a:extLst>
        </p:cNvPr>
        <p:cNvGrpSpPr/>
        <p:nvPr/>
      </p:nvGrpSpPr>
      <p:grpSpPr>
        <a:xfrm>
          <a:off x="0" y="0"/>
          <a:ext cx="0" cy="0"/>
          <a:chOff x="0" y="0"/>
          <a:chExt cx="0" cy="0"/>
        </a:xfrm>
      </p:grpSpPr>
      <p:sp>
        <p:nvSpPr>
          <p:cNvPr id="10" name="AutoShape 8">
            <a:extLst>
              <a:ext uri="{FF2B5EF4-FFF2-40B4-BE49-F238E27FC236}">
                <a16:creationId xmlns:a16="http://schemas.microsoft.com/office/drawing/2014/main" id="{67EA9F01-BBD1-D7BB-3281-8F8CCEB58196}"/>
              </a:ext>
            </a:extLst>
          </p:cNvPr>
          <p:cNvSpPr/>
          <p:nvPr/>
        </p:nvSpPr>
        <p:spPr>
          <a:xfrm>
            <a:off x="702525" y="1808449"/>
            <a:ext cx="16847089" cy="210851"/>
          </a:xfrm>
          <a:prstGeom prst="rect">
            <a:avLst/>
          </a:prstGeom>
          <a:solidFill>
            <a:srgbClr val="F8FBFD"/>
          </a:solidFill>
        </p:spPr>
        <p:txBody>
          <a:bodyPr/>
          <a:lstStyle/>
          <a:p>
            <a:endParaRPr lang="en-US"/>
          </a:p>
        </p:txBody>
      </p:sp>
      <p:sp>
        <p:nvSpPr>
          <p:cNvPr id="4" name="TextBox 5">
            <a:extLst>
              <a:ext uri="{FF2B5EF4-FFF2-40B4-BE49-F238E27FC236}">
                <a16:creationId xmlns:a16="http://schemas.microsoft.com/office/drawing/2014/main" id="{DC24AE38-AFE3-727D-6DA2-02A2DB5DFE80}"/>
              </a:ext>
            </a:extLst>
          </p:cNvPr>
          <p:cNvSpPr txBox="1"/>
          <p:nvPr/>
        </p:nvSpPr>
        <p:spPr>
          <a:xfrm>
            <a:off x="8533707" y="2455706"/>
            <a:ext cx="9320014" cy="3185487"/>
          </a:xfrm>
          <a:prstGeom prst="rect">
            <a:avLst/>
          </a:prstGeom>
        </p:spPr>
        <p:txBody>
          <a:bodyPr wrap="square" lIns="0" tIns="0" rIns="0" bIns="0" rtlCol="0" anchor="t">
            <a:spAutoFit/>
          </a:bodyPr>
          <a:lstStyle/>
          <a:p>
            <a:pPr marL="685800" indent="-685800">
              <a:spcAft>
                <a:spcPts val="1800"/>
              </a:spcAft>
              <a:buFont typeface="Arial" panose="020B0604020202020204" pitchFamily="34" charset="0"/>
              <a:buChar char="•"/>
            </a:pPr>
            <a:r>
              <a:rPr lang="en-US" sz="4800" spc="30" dirty="0">
                <a:solidFill>
                  <a:schemeClr val="bg1"/>
                </a:solidFill>
                <a:latin typeface="Montserrat Light"/>
              </a:rPr>
              <a:t>Only 29% of cases defined target metric thresholds</a:t>
            </a:r>
          </a:p>
          <a:p>
            <a:pPr marL="685800" indent="-685800">
              <a:buFont typeface="Arial" panose="020B0604020202020204" pitchFamily="34" charset="0"/>
              <a:buChar char="•"/>
            </a:pPr>
            <a:r>
              <a:rPr lang="en-US" sz="4800" spc="30" dirty="0">
                <a:solidFill>
                  <a:schemeClr val="bg1"/>
                </a:solidFill>
                <a:latin typeface="Montserrat Light"/>
              </a:rPr>
              <a:t>Definitions were often loose and varied </a:t>
            </a:r>
          </a:p>
        </p:txBody>
      </p:sp>
      <p:sp>
        <p:nvSpPr>
          <p:cNvPr id="6" name="TextBox 5">
            <a:extLst>
              <a:ext uri="{FF2B5EF4-FFF2-40B4-BE49-F238E27FC236}">
                <a16:creationId xmlns:a16="http://schemas.microsoft.com/office/drawing/2014/main" id="{0D0CB6D4-9AB1-ECE9-DFBF-9B85FCCAF2D2}"/>
              </a:ext>
            </a:extLst>
          </p:cNvPr>
          <p:cNvSpPr txBox="1"/>
          <p:nvPr/>
        </p:nvSpPr>
        <p:spPr>
          <a:xfrm>
            <a:off x="9279615" y="6410326"/>
            <a:ext cx="8516612" cy="954107"/>
          </a:xfrm>
          <a:prstGeom prst="rect">
            <a:avLst/>
          </a:prstGeom>
          <a:noFill/>
        </p:spPr>
        <p:txBody>
          <a:bodyPr wrap="square" rtlCol="0">
            <a:spAutoFit/>
          </a:bodyPr>
          <a:lstStyle/>
          <a:p>
            <a:r>
              <a:rPr lang="en-US" sz="2800" dirty="0">
                <a:solidFill>
                  <a:schemeClr val="bg1"/>
                </a:solidFill>
                <a:latin typeface="Montserrat" pitchFamily="2" charset="77"/>
              </a:rPr>
              <a:t>Case #31: “</a:t>
            </a:r>
            <a:r>
              <a:rPr lang="en-US" sz="2800" b="0" i="0" u="none" strike="noStrike" dirty="0">
                <a:solidFill>
                  <a:schemeClr val="bg1"/>
                </a:solidFill>
                <a:effectLst/>
                <a:latin typeface="Montserrat" pitchFamily="2" charset="77"/>
              </a:rPr>
              <a:t>We will create 3.6 acres of fishery habitat”</a:t>
            </a:r>
            <a:endParaRPr lang="en-US" sz="280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426BCEF9-7144-1A2A-A3F1-34F048898B14}"/>
              </a:ext>
            </a:extLst>
          </p:cNvPr>
          <p:cNvSpPr txBox="1"/>
          <p:nvPr/>
        </p:nvSpPr>
        <p:spPr>
          <a:xfrm>
            <a:off x="8910835" y="8039100"/>
            <a:ext cx="9091415" cy="1384995"/>
          </a:xfrm>
          <a:prstGeom prst="rect">
            <a:avLst/>
          </a:prstGeom>
          <a:noFill/>
        </p:spPr>
        <p:txBody>
          <a:bodyPr wrap="square" rtlCol="0">
            <a:spAutoFit/>
          </a:bodyPr>
          <a:lstStyle/>
          <a:p>
            <a:pPr algn="ctr"/>
            <a:r>
              <a:rPr lang="en-US" sz="2800" dirty="0">
                <a:solidFill>
                  <a:schemeClr val="bg1"/>
                </a:solidFill>
                <a:latin typeface="Montserrat" pitchFamily="2" charset="77"/>
              </a:rPr>
              <a:t>Case #3: Success would be determined by a level system. Level 1 is 50-100 oysters, level 2 is 100-200, and level 3 is 200+ oysters per defined area.</a:t>
            </a:r>
          </a:p>
        </p:txBody>
      </p:sp>
      <p:pic>
        <p:nvPicPr>
          <p:cNvPr id="8" name="Picture 7" descr="A square in a rocky area&#10;&#10;AI-generated content may be incorrect.">
            <a:extLst>
              <a:ext uri="{FF2B5EF4-FFF2-40B4-BE49-F238E27FC236}">
                <a16:creationId xmlns:a16="http://schemas.microsoft.com/office/drawing/2014/main" id="{31278841-7A20-1992-6969-502AAE791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430" y="2493806"/>
            <a:ext cx="3495756" cy="3471867"/>
          </a:xfrm>
          <a:prstGeom prst="rect">
            <a:avLst/>
          </a:prstGeom>
        </p:spPr>
      </p:pic>
      <p:pic>
        <p:nvPicPr>
          <p:cNvPr id="12" name="Picture 11" descr="A table with numbers and text&#10;&#10;AI-generated content may be incorrect.">
            <a:extLst>
              <a:ext uri="{FF2B5EF4-FFF2-40B4-BE49-F238E27FC236}">
                <a16:creationId xmlns:a16="http://schemas.microsoft.com/office/drawing/2014/main" id="{E9EFEB8E-16C7-D94F-6BC3-DE46B9A91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6149860"/>
            <a:ext cx="8407117" cy="3778479"/>
          </a:xfrm>
          <a:prstGeom prst="rect">
            <a:avLst/>
          </a:prstGeom>
        </p:spPr>
      </p:pic>
    </p:spTree>
    <p:extLst>
      <p:ext uri="{BB962C8B-B14F-4D97-AF65-F5344CB8AC3E}">
        <p14:creationId xmlns:p14="http://schemas.microsoft.com/office/powerpoint/2010/main" val="33925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6048</TotalTime>
  <Words>1267</Words>
  <Application>Microsoft Macintosh PowerPoint</Application>
  <PresentationFormat>Custom</PresentationFormat>
  <Paragraphs>137</Paragraphs>
  <Slides>20</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Montserrat</vt:lpstr>
      <vt:lpstr>Aptos</vt:lpstr>
      <vt:lpstr>Montserrat Classic</vt:lpstr>
      <vt:lpstr>Arial</vt:lpstr>
      <vt:lpstr>Montserrat Classic Bold</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Betsy Mansfield</cp:lastModifiedBy>
  <cp:revision>61</cp:revision>
  <dcterms:created xsi:type="dcterms:W3CDTF">2006-08-16T00:00:00Z</dcterms:created>
  <dcterms:modified xsi:type="dcterms:W3CDTF">2026-02-25T17:27:08Z</dcterms:modified>
  <dc:identifier>DAGBv9fGn3M</dc:identifier>
</cp:coreProperties>
</file>